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3" r:id="rId2"/>
    <p:sldId id="349" r:id="rId3"/>
    <p:sldId id="361" r:id="rId4"/>
    <p:sldId id="360" r:id="rId5"/>
    <p:sldId id="362" r:id="rId6"/>
    <p:sldId id="363" r:id="rId7"/>
    <p:sldId id="375" r:id="rId8"/>
    <p:sldId id="365" r:id="rId9"/>
    <p:sldId id="366" r:id="rId10"/>
    <p:sldId id="367" r:id="rId11"/>
    <p:sldId id="368" r:id="rId12"/>
    <p:sldId id="287" r:id="rId13"/>
    <p:sldId id="295" r:id="rId14"/>
    <p:sldId id="294" r:id="rId15"/>
    <p:sldId id="304" r:id="rId16"/>
    <p:sldId id="299" r:id="rId17"/>
    <p:sldId id="305" r:id="rId18"/>
    <p:sldId id="306" r:id="rId19"/>
    <p:sldId id="265" r:id="rId20"/>
    <p:sldId id="369" r:id="rId21"/>
    <p:sldId id="307" r:id="rId22"/>
    <p:sldId id="355" r:id="rId23"/>
    <p:sldId id="356" r:id="rId24"/>
    <p:sldId id="357" r:id="rId25"/>
    <p:sldId id="370" r:id="rId26"/>
    <p:sldId id="371" r:id="rId27"/>
    <p:sldId id="372" r:id="rId28"/>
    <p:sldId id="377" r:id="rId29"/>
    <p:sldId id="373" r:id="rId30"/>
    <p:sldId id="352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13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E196-13E3-4FC6-B003-351E95C8BDEA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2E5FE-3F25-48F8-8153-E7C017CC1E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07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383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764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1100-2FA0-439B-91E0-A58B3856EF7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59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1100-2FA0-439B-91E0-A58B3856EF77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58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46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98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98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7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25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56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64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DA246-6E3A-49B2-8E26-660457F779B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92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3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83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75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95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44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10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99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55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31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80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88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F435-4EFF-406A-B5A8-EAFF14EBB5E6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AC8B-F3A6-4AC4-B358-7EBACFB97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10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jpg"/><Relationship Id="rId3" Type="http://schemas.openxmlformats.org/officeDocument/2006/relationships/image" Target="../media/image32.jp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17" Type="http://schemas.openxmlformats.org/officeDocument/2006/relationships/image" Target="../media/image46.jpg"/><Relationship Id="rId25" Type="http://schemas.openxmlformats.org/officeDocument/2006/relationships/image" Target="../media/image54.png"/><Relationship Id="rId33" Type="http://schemas.openxmlformats.org/officeDocument/2006/relationships/image" Target="../media/image62.jpg"/><Relationship Id="rId38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jpg"/><Relationship Id="rId37" Type="http://schemas.openxmlformats.org/officeDocument/2006/relationships/image" Target="../media/image66.jpg"/><Relationship Id="rId5" Type="http://schemas.openxmlformats.org/officeDocument/2006/relationships/image" Target="../media/image34.jpg"/><Relationship Id="rId15" Type="http://schemas.openxmlformats.org/officeDocument/2006/relationships/image" Target="../media/image44.png"/><Relationship Id="rId23" Type="http://schemas.openxmlformats.org/officeDocument/2006/relationships/image" Target="../media/image52.jp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jpg"/><Relationship Id="rId9" Type="http://schemas.openxmlformats.org/officeDocument/2006/relationships/image" Target="../media/image38.jpg"/><Relationship Id="rId14" Type="http://schemas.openxmlformats.org/officeDocument/2006/relationships/image" Target="../media/image43.png"/><Relationship Id="rId22" Type="http://schemas.openxmlformats.org/officeDocument/2006/relationships/image" Target="../media/image51.jp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träd, utomhus, röd, person&#10;&#10;Automatiskt genererad beskrivning">
            <a:extLst>
              <a:ext uri="{FF2B5EF4-FFF2-40B4-BE49-F238E27FC236}">
                <a16:creationId xmlns:a16="http://schemas.microsoft.com/office/drawing/2014/main" id="{3FCA65C0-C016-485D-A5F6-6DBCC654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5541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7717624-2AA4-41FF-8053-36A8BACCD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9" r="2" b="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094781" y="625655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1928 </a:t>
            </a:r>
            <a:r>
              <a:rPr lang="sv-SE" sz="3200" b="1" dirty="0" err="1">
                <a:latin typeface="Cambria" pitchFamily="18" charset="0"/>
              </a:rPr>
              <a:t>Laws</a:t>
            </a:r>
            <a:r>
              <a:rPr lang="sv-SE" sz="3200" b="1" dirty="0">
                <a:latin typeface="Cambria" pitchFamily="18" charset="0"/>
              </a:rPr>
              <a:t> on </a:t>
            </a:r>
            <a:r>
              <a:rPr lang="sv-SE" sz="3200" b="1" dirty="0" err="1">
                <a:latin typeface="Cambria" pitchFamily="18" charset="0"/>
              </a:rPr>
              <a:t>labour</a:t>
            </a:r>
            <a:r>
              <a:rPr lang="sv-SE" sz="3200" b="1" dirty="0">
                <a:latin typeface="Cambria" pitchFamily="18" charset="0"/>
              </a:rPr>
              <a:t> </a:t>
            </a:r>
            <a:r>
              <a:rPr lang="sv-SE" sz="3200" b="1" dirty="0" err="1">
                <a:latin typeface="Cambria" pitchFamily="18" charset="0"/>
              </a:rPr>
              <a:t>peace</a:t>
            </a:r>
            <a:r>
              <a:rPr lang="sv-SE" sz="3200" b="1" dirty="0">
                <a:latin typeface="Cambria" pitchFamily="18" charset="0"/>
              </a:rPr>
              <a:t>                                  </a:t>
            </a:r>
            <a:br>
              <a:rPr lang="sv-SE" sz="3200" b="1" dirty="0">
                <a:latin typeface="Cambria" pitchFamily="18" charset="0"/>
              </a:rPr>
            </a:br>
            <a:endParaRPr lang="sv-SE" sz="3200" dirty="0">
              <a:latin typeface="Cambria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463400" y="2537184"/>
            <a:ext cx="39412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Law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on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collective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bargaining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:       ”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peace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obligation”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Labour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courts</a:t>
            </a: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SKP push forward strikes in protest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Leadership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LO:s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defends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”spirit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concensus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”, fights the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communists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3" y="2537184"/>
            <a:ext cx="2381380" cy="1748826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239429" y="4286010"/>
            <a:ext cx="3736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LO </a:t>
            </a:r>
            <a:r>
              <a:rPr lang="sv-SE" sz="1400" dirty="0" err="1"/>
              <a:t>cuts</a:t>
            </a:r>
            <a:r>
              <a:rPr lang="sv-SE" sz="1400" dirty="0"/>
              <a:t> the </a:t>
            </a:r>
            <a:r>
              <a:rPr lang="sv-SE" sz="1400" dirty="0" err="1"/>
              <a:t>wings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the </a:t>
            </a:r>
            <a:r>
              <a:rPr lang="sv-SE" sz="1400" dirty="0" err="1"/>
              <a:t>working</a:t>
            </a:r>
            <a:r>
              <a:rPr lang="sv-SE" sz="1400" dirty="0"/>
              <a:t> </a:t>
            </a:r>
            <a:r>
              <a:rPr lang="sv-SE" sz="1400" dirty="0" err="1"/>
              <a:t>class</a:t>
            </a:r>
            <a:r>
              <a:rPr lang="sv-SE" sz="1400" dirty="0"/>
              <a:t> 1928 </a:t>
            </a:r>
          </a:p>
        </p:txBody>
      </p:sp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1A114A14-0D8A-45C4-9FD6-C5829C4837A4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163197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094781" y="625655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 err="1">
                <a:latin typeface="Cambria" pitchFamily="18" charset="0"/>
              </a:rPr>
              <a:t>Results</a:t>
            </a:r>
            <a:r>
              <a:rPr lang="sv-SE" sz="3200" b="1" dirty="0">
                <a:latin typeface="Cambria" pitchFamily="18" charset="0"/>
              </a:rPr>
              <a:t>?</a:t>
            </a:r>
            <a:br>
              <a:rPr lang="sv-SE" sz="3200" b="1" dirty="0">
                <a:latin typeface="Cambria" pitchFamily="18" charset="0"/>
              </a:rPr>
            </a:br>
            <a:endParaRPr lang="sv-SE" sz="3200" dirty="0">
              <a:latin typeface="Cambria" pitchFamily="18" charset="0"/>
            </a:endParaRPr>
          </a:p>
        </p:txBody>
      </p:sp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1A114A14-0D8A-45C4-9FD6-C5829C4837A4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507247-2AC5-4138-BEC1-0F49BF326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8" y="2043022"/>
            <a:ext cx="4027472" cy="294810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F5615B6-3CE1-4194-83C6-9CB181D74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00" y="1845724"/>
            <a:ext cx="4308422" cy="316655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8048E4D-B0E5-4D10-BEF1-9F7FE8379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48" y="1676400"/>
            <a:ext cx="4578503" cy="39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094781" y="794447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SKP as a </a:t>
            </a:r>
            <a:r>
              <a:rPr lang="sv-SE" sz="3200" b="1" dirty="0" err="1">
                <a:latin typeface="Cambria" pitchFamily="18" charset="0"/>
              </a:rPr>
              <a:t>factor</a:t>
            </a:r>
            <a:r>
              <a:rPr lang="sv-SE" sz="3200" b="1" dirty="0">
                <a:latin typeface="Cambria" pitchFamily="18" charset="0"/>
              </a:rPr>
              <a:t> </a:t>
            </a:r>
            <a:r>
              <a:rPr lang="sv-SE" sz="3200" b="1" dirty="0" err="1">
                <a:latin typeface="Cambria" pitchFamily="18" charset="0"/>
              </a:rPr>
              <a:t>of</a:t>
            </a:r>
            <a:r>
              <a:rPr lang="sv-SE" sz="3200" b="1" dirty="0">
                <a:latin typeface="Cambria" pitchFamily="18" charset="0"/>
              </a:rPr>
              <a:t> </a:t>
            </a:r>
            <a:r>
              <a:rPr lang="sv-SE" sz="3200" b="1" dirty="0" err="1">
                <a:latin typeface="Cambria" pitchFamily="18" charset="0"/>
              </a:rPr>
              <a:t>power</a:t>
            </a:r>
            <a:br>
              <a:rPr lang="sv-SE" sz="3200" b="1" dirty="0">
                <a:latin typeface="Cambria" pitchFamily="18" charset="0"/>
              </a:rPr>
            </a:br>
            <a:endParaRPr lang="sv-SE" sz="3200" dirty="0">
              <a:latin typeface="Cambria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383153" y="1993922"/>
            <a:ext cx="39412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latin typeface="Garamond" panose="02020404030301010803" pitchFamily="18" charset="0"/>
              </a:rPr>
              <a:t>Valresultat riket: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   20-talet:  4-8 %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   30-talet:  3-4 % (splittring)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   40-talet: 4-10 %</a:t>
            </a:r>
          </a:p>
          <a:p>
            <a:endParaRPr lang="sv-SE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latin typeface="Garamond" panose="02020404030301010803" pitchFamily="18" charset="0"/>
              </a:rPr>
              <a:t>Norrbotten/Värmland 1924-1952:</a:t>
            </a:r>
          </a:p>
          <a:p>
            <a:r>
              <a:rPr lang="sv-SE" dirty="0">
                <a:latin typeface="Garamond" panose="02020404030301010803" pitchFamily="18" charset="0"/>
              </a:rPr>
              <a:t>	Kiruna         35-51 %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Tärendö        38-48 %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Gällivare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Luleå             26-34 %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Kramfors</a:t>
            </a:r>
          </a:p>
          <a:p>
            <a:r>
              <a:rPr lang="sv-SE" dirty="0">
                <a:latin typeface="Garamond" panose="02020404030301010803" pitchFamily="18" charset="0"/>
              </a:rPr>
              <a:t>               Hagfors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               </a:t>
            </a:r>
          </a:p>
          <a:p>
            <a:r>
              <a:rPr lang="sv-SE" sz="2000" dirty="0">
                <a:latin typeface="Garamond" panose="02020404030301010803" pitchFamily="18" charset="0"/>
              </a:rPr>
              <a:t> </a:t>
            </a:r>
          </a:p>
          <a:p>
            <a:endParaRPr lang="sv-SE" sz="2000" dirty="0">
              <a:latin typeface="Garamond" panose="02020404030301010803" pitchFamily="18" charset="0"/>
            </a:endParaRPr>
          </a:p>
          <a:p>
            <a:endParaRPr lang="sv-SE" sz="2000" dirty="0">
              <a:latin typeface="Garamond" panose="02020404030301010803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74" y="2251013"/>
            <a:ext cx="3420425" cy="2282065"/>
          </a:xfrm>
          <a:prstGeom prst="rect">
            <a:avLst/>
          </a:prstGeom>
        </p:spPr>
      </p:pic>
      <p:sp>
        <p:nvSpPr>
          <p:cNvPr id="10" name="Platshållare för sidfot 6">
            <a:extLst>
              <a:ext uri="{FF2B5EF4-FFF2-40B4-BE49-F238E27FC236}">
                <a16:creationId xmlns:a16="http://schemas.microsoft.com/office/drawing/2014/main" id="{A5B5153D-C83C-4245-8007-89CCA59C0248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24567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094781" y="794447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SKP as a </a:t>
            </a:r>
            <a:r>
              <a:rPr lang="sv-SE" sz="3200" b="1" dirty="0" err="1">
                <a:latin typeface="Cambria" pitchFamily="18" charset="0"/>
              </a:rPr>
              <a:t>factor</a:t>
            </a:r>
            <a:r>
              <a:rPr lang="sv-SE" sz="3200" b="1" dirty="0">
                <a:latin typeface="Cambria" pitchFamily="18" charset="0"/>
              </a:rPr>
              <a:t> </a:t>
            </a:r>
            <a:r>
              <a:rPr lang="sv-SE" sz="3200" b="1" dirty="0" err="1">
                <a:latin typeface="Cambria" pitchFamily="18" charset="0"/>
              </a:rPr>
              <a:t>of</a:t>
            </a:r>
            <a:r>
              <a:rPr lang="sv-SE" sz="3200" b="1" dirty="0">
                <a:latin typeface="Cambria" pitchFamily="18" charset="0"/>
              </a:rPr>
              <a:t> </a:t>
            </a:r>
            <a:r>
              <a:rPr lang="sv-SE" sz="3200" b="1" dirty="0" err="1">
                <a:latin typeface="Cambria" pitchFamily="18" charset="0"/>
              </a:rPr>
              <a:t>power</a:t>
            </a:r>
            <a:br>
              <a:rPr lang="sv-SE" sz="3200" b="1" dirty="0">
                <a:latin typeface="Cambria" pitchFamily="18" charset="0"/>
              </a:rPr>
            </a:br>
            <a:endParaRPr lang="sv-SE" sz="3200" dirty="0">
              <a:latin typeface="Cambria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512978" y="1781810"/>
            <a:ext cx="4278221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b="1" dirty="0">
                <a:latin typeface="Garamond" panose="02020404030301010803" pitchFamily="18" charset="0"/>
                <a:cs typeface="Times New Roman" panose="02020603050405020304" pitchFamily="18" charset="0"/>
              </a:rPr>
              <a:t>Dominant </a:t>
            </a:r>
            <a:r>
              <a:rPr lang="sv-SE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power</a:t>
            </a:r>
            <a:r>
              <a:rPr lang="sv-SE" b="1" dirty="0">
                <a:latin typeface="Garamond" panose="02020404030301010803" pitchFamily="18" charset="0"/>
                <a:cs typeface="Times New Roman" panose="02020603050405020304" pitchFamily="18" charset="0"/>
              </a:rPr>
              <a:t> in</a:t>
            </a:r>
          </a:p>
          <a:p>
            <a:pPr>
              <a:spcBef>
                <a:spcPts val="300"/>
              </a:spcBef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Stockholms, Göteborg</a:t>
            </a:r>
          </a:p>
          <a:p>
            <a:pPr>
              <a:spcBef>
                <a:spcPts val="300"/>
              </a:spcBef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Gävleborg, Värmland </a:t>
            </a:r>
          </a:p>
          <a:p>
            <a:pPr>
              <a:spcBef>
                <a:spcPts val="300"/>
              </a:spcBef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Västernorrland, Norrbotten</a:t>
            </a:r>
          </a:p>
          <a:p>
            <a:pPr>
              <a:spcBef>
                <a:spcPts val="300"/>
              </a:spcBef>
            </a:pPr>
            <a:endParaRPr lang="sv-SE" sz="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b="1" dirty="0">
                <a:latin typeface="Garamond" panose="02020404030301010803" pitchFamily="18" charset="0"/>
                <a:cs typeface="Times New Roman" panose="02020603050405020304" pitchFamily="18" charset="0"/>
              </a:rPr>
              <a:t>Challenger </a:t>
            </a:r>
            <a:r>
              <a:rPr lang="sv-SE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sv-SE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v-SE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power</a:t>
            </a:r>
            <a:r>
              <a:rPr lang="sv-SE" b="1" dirty="0">
                <a:latin typeface="Garamond" panose="02020404030301010803" pitchFamily="18" charset="0"/>
                <a:cs typeface="Times New Roman" panose="02020603050405020304" pitchFamily="18" charset="0"/>
              </a:rPr>
              <a:t> in: </a:t>
            </a:r>
          </a:p>
          <a:p>
            <a:pPr>
              <a:spcBef>
                <a:spcPts val="300"/>
              </a:spcBef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Paper,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Metal</a:t>
            </a: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Construction, Transport</a:t>
            </a:r>
          </a:p>
          <a:p>
            <a:pPr>
              <a:spcBef>
                <a:spcPts val="300"/>
              </a:spcBef>
            </a:pP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Mines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Forestry</a:t>
            </a: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b="1" dirty="0">
                <a:latin typeface="Garamond" panose="02020404030301010803" pitchFamily="18" charset="0"/>
                <a:cs typeface="Times New Roman" panose="02020603050405020304" pitchFamily="18" charset="0"/>
              </a:rPr>
              <a:t>Röd Facklig Opposition</a:t>
            </a:r>
          </a:p>
          <a:p>
            <a:pPr>
              <a:spcBef>
                <a:spcPts val="300"/>
              </a:spcBef>
            </a:pP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Decisive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role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in 20- 30- och 40s strike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waves</a:t>
            </a: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79" y="2176786"/>
            <a:ext cx="3948370" cy="2605924"/>
          </a:xfrm>
          <a:prstGeom prst="rect">
            <a:avLst/>
          </a:prstGeom>
        </p:spPr>
      </p:pic>
      <p:sp>
        <p:nvSpPr>
          <p:cNvPr id="10" name="Platshållare för sidfot 6">
            <a:extLst>
              <a:ext uri="{FF2B5EF4-FFF2-40B4-BE49-F238E27FC236}">
                <a16:creationId xmlns:a16="http://schemas.microsoft.com/office/drawing/2014/main" id="{03E4CE85-7F84-4C95-9E43-8150E9AD69D4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6748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094781" y="625655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1938  Saltsjöbaden </a:t>
            </a:r>
            <a:r>
              <a:rPr lang="sv-SE" sz="3200" b="1" dirty="0" err="1">
                <a:latin typeface="Cambria" pitchFamily="18" charset="0"/>
              </a:rPr>
              <a:t>agreement</a:t>
            </a:r>
            <a:r>
              <a:rPr lang="sv-SE" sz="3200" b="1" dirty="0">
                <a:latin typeface="Cambria" pitchFamily="18" charset="0"/>
              </a:rPr>
              <a:t>                              </a:t>
            </a:r>
            <a:br>
              <a:rPr lang="sv-SE" sz="3200" b="1" dirty="0">
                <a:latin typeface="Cambria" pitchFamily="18" charset="0"/>
              </a:rPr>
            </a:br>
            <a:r>
              <a:rPr lang="sv-SE" sz="1600" dirty="0">
                <a:latin typeface="Cambria" pitchFamily="18" charset="0"/>
              </a:rPr>
              <a:t>regering: Socialdemokraterna och Bondeförbundet (Per Albin Hansson)</a:t>
            </a:r>
            <a:endParaRPr lang="sv-SE" sz="3200" dirty="0">
              <a:latin typeface="Cambria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022200" y="2162714"/>
            <a:ext cx="45000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err="1"/>
              <a:t>Mammoth</a:t>
            </a:r>
            <a:r>
              <a:rPr lang="sv-SE" dirty="0"/>
              <a:t> </a:t>
            </a:r>
            <a:r>
              <a:rPr lang="sv-SE" dirty="0" err="1"/>
              <a:t>investigation</a:t>
            </a:r>
            <a:r>
              <a:rPr lang="sv-SE" dirty="0"/>
              <a:t> 1936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err="1"/>
              <a:t>Initative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SAP and LO: </a:t>
            </a:r>
            <a:r>
              <a:rPr lang="sv-SE" dirty="0" err="1"/>
              <a:t>Law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notice</a:t>
            </a:r>
            <a:endParaRPr lang="sv-SE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SAP has to back off, gets it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LO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20 December 1938 Saltsjöbadsavtalet:</a:t>
            </a:r>
            <a:br>
              <a:rPr lang="sv-SE" dirty="0"/>
            </a:br>
            <a:r>
              <a:rPr lang="sv-SE" dirty="0"/>
              <a:t>- Ban on ”</a:t>
            </a:r>
            <a:r>
              <a:rPr lang="sv-SE" dirty="0" err="1"/>
              <a:t>destructive</a:t>
            </a:r>
            <a:r>
              <a:rPr lang="sv-SE" dirty="0"/>
              <a:t> strikes”                                - Ban on ”strikes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danger</a:t>
            </a:r>
            <a:r>
              <a:rPr lang="sv-SE" dirty="0"/>
              <a:t> to the public”</a:t>
            </a:r>
          </a:p>
          <a:p>
            <a:pPr>
              <a:spcBef>
                <a:spcPts val="300"/>
              </a:spcBef>
            </a:pPr>
            <a:r>
              <a:rPr lang="sv-SE" dirty="0">
                <a:solidFill>
                  <a:schemeClr val="bg1"/>
                </a:solidFill>
              </a:rPr>
              <a:t>. </a:t>
            </a:r>
            <a:r>
              <a:rPr lang="sv-SE" dirty="0"/>
              <a:t>    - </a:t>
            </a:r>
            <a:r>
              <a:rPr lang="sv-SE" dirty="0" err="1"/>
              <a:t>Work</a:t>
            </a:r>
            <a:r>
              <a:rPr lang="sv-SE" dirty="0"/>
              <a:t> has to be </a:t>
            </a:r>
            <a:r>
              <a:rPr lang="sv-SE" dirty="0" err="1"/>
              <a:t>concluded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a strike</a:t>
            </a:r>
          </a:p>
          <a:p>
            <a:pPr>
              <a:spcBef>
                <a:spcPts val="300"/>
              </a:spcBef>
            </a:pPr>
            <a:r>
              <a:rPr lang="sv-SE" dirty="0"/>
              <a:t>      - </a:t>
            </a:r>
            <a:r>
              <a:rPr lang="sv-SE" dirty="0" err="1"/>
              <a:t>disputes</a:t>
            </a:r>
            <a:r>
              <a:rPr lang="sv-SE" dirty="0"/>
              <a:t> must be </a:t>
            </a:r>
            <a:r>
              <a:rPr lang="sv-SE" dirty="0" err="1"/>
              <a:t>negotiated</a:t>
            </a:r>
            <a:r>
              <a:rPr lang="sv-SE" dirty="0"/>
              <a:t> </a:t>
            </a:r>
            <a:r>
              <a:rPr lang="sv-SE" dirty="0" err="1"/>
              <a:t>locally</a:t>
            </a:r>
            <a:r>
              <a:rPr lang="sv-SE" dirty="0"/>
              <a:t>, </a:t>
            </a:r>
            <a:r>
              <a:rPr lang="sv-SE" dirty="0" err="1"/>
              <a:t>then</a:t>
            </a:r>
            <a:r>
              <a:rPr lang="sv-SE" dirty="0"/>
              <a:t>                   </a:t>
            </a:r>
            <a:r>
              <a:rPr lang="sv-SE" dirty="0">
                <a:solidFill>
                  <a:schemeClr val="bg1"/>
                </a:solidFill>
              </a:rPr>
              <a:t>.  </a:t>
            </a:r>
            <a:r>
              <a:rPr lang="sv-SE" dirty="0"/>
              <a:t>      </a:t>
            </a:r>
            <a:r>
              <a:rPr lang="sv-SE" dirty="0" err="1"/>
              <a:t>centrally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a </a:t>
            </a:r>
            <a:r>
              <a:rPr lang="sv-SE" dirty="0" err="1"/>
              <a:t>conflict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place</a:t>
            </a:r>
            <a:endParaRPr lang="sv-SE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58" y="2537184"/>
            <a:ext cx="4141678" cy="251287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436829" y="5050063"/>
            <a:ext cx="401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August Lindberg (LO) and Sigfrid Ekström (SAF) </a:t>
            </a:r>
            <a:r>
              <a:rPr lang="sv-SE" sz="1400" dirty="0" err="1"/>
              <a:t>sign</a:t>
            </a:r>
            <a:r>
              <a:rPr lang="sv-SE" sz="1400" dirty="0"/>
              <a:t> the Saltsjöbaden </a:t>
            </a:r>
            <a:r>
              <a:rPr lang="sv-SE" sz="1400" dirty="0" err="1"/>
              <a:t>agreement</a:t>
            </a:r>
            <a:r>
              <a:rPr lang="sv-SE" sz="1400" dirty="0"/>
              <a:t> December 1938</a:t>
            </a:r>
          </a:p>
        </p:txBody>
      </p:sp>
      <p:sp>
        <p:nvSpPr>
          <p:cNvPr id="10" name="Platshållare för sidfot 6">
            <a:extLst>
              <a:ext uri="{FF2B5EF4-FFF2-40B4-BE49-F238E27FC236}">
                <a16:creationId xmlns:a16="http://schemas.microsoft.com/office/drawing/2014/main" id="{5B9F7843-4D4A-4FCE-88AE-5A8AF41A36FA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1890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094780" y="625655"/>
            <a:ext cx="9111419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1940-41 LO fights SKP</a:t>
            </a:r>
            <a:br>
              <a:rPr lang="sv-SE" sz="3200" b="1" dirty="0">
                <a:latin typeface="Cambria" pitchFamily="18" charset="0"/>
              </a:rPr>
            </a:br>
            <a:br>
              <a:rPr lang="sv-SE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v-SE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094780" y="2544767"/>
            <a:ext cx="39412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votes</a:t>
            </a:r>
            <a:r>
              <a:rPr lang="sv-SE" dirty="0"/>
              <a:t> got </a:t>
            </a:r>
            <a:r>
              <a:rPr lang="sv-SE" dirty="0" err="1"/>
              <a:t>banned</a:t>
            </a:r>
            <a:endParaRPr lang="sv-SE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LO-</a:t>
            </a:r>
            <a:r>
              <a:rPr lang="sv-SE" dirty="0" err="1"/>
              <a:t>leadership</a:t>
            </a:r>
            <a:r>
              <a:rPr lang="sv-SE" dirty="0"/>
              <a:t> got right to veto the unions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LO call on the </a:t>
            </a:r>
            <a:r>
              <a:rPr lang="sv-SE" dirty="0" err="1"/>
              <a:t>expulsion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communists</a:t>
            </a:r>
            <a:r>
              <a:rPr lang="sv-SE" dirty="0"/>
              <a:t> from the unions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96" y="2082080"/>
            <a:ext cx="2167904" cy="304267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68" y="2313051"/>
            <a:ext cx="4163560" cy="2342002"/>
          </a:xfrm>
          <a:prstGeom prst="rect">
            <a:avLst/>
          </a:prstGeom>
        </p:spPr>
      </p:pic>
      <p:sp>
        <p:nvSpPr>
          <p:cNvPr id="12" name="Platshållare för sidfot 6">
            <a:extLst>
              <a:ext uri="{FF2B5EF4-FFF2-40B4-BE49-F238E27FC236}">
                <a16:creationId xmlns:a16="http://schemas.microsoft.com/office/drawing/2014/main" id="{273A1CA1-F38A-4F9E-8586-A2A150B1287A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19733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654001" y="2694402"/>
            <a:ext cx="39412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Ban on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newspaper</a:t>
            </a: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Rades and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inprisonment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SKPs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leadership</a:t>
            </a: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Garamond" panose="02020404030301010803" pitchFamily="18" charset="0"/>
              </a:rPr>
              <a:t>register </a:t>
            </a:r>
            <a:r>
              <a:rPr lang="sv-SE" dirty="0" err="1">
                <a:latin typeface="Garamond" panose="02020404030301010803" pitchFamily="18" charset="0"/>
              </a:rPr>
              <a:t>of</a:t>
            </a:r>
            <a:r>
              <a:rPr lang="sv-SE" dirty="0">
                <a:latin typeface="Garamond" panose="02020404030301010803" pitchFamily="18" charset="0"/>
              </a:rPr>
              <a:t> 40-100 000 kommunister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774463" y="4202507"/>
            <a:ext cx="401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/>
              <a:t>Communists</a:t>
            </a:r>
            <a:r>
              <a:rPr lang="sv-SE" sz="1400" dirty="0"/>
              <a:t> sent to </a:t>
            </a:r>
            <a:r>
              <a:rPr lang="sv-SE" sz="1400" dirty="0" err="1"/>
              <a:t>Work</a:t>
            </a:r>
            <a:r>
              <a:rPr lang="sv-SE" sz="1400" dirty="0"/>
              <a:t> camps, Sveg 1941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2094781" y="625655"/>
            <a:ext cx="9111419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1939-45 State repression </a:t>
            </a:r>
            <a:r>
              <a:rPr lang="sv-SE" sz="3200" b="1" dirty="0" err="1">
                <a:latin typeface="Cambria" pitchFamily="18" charset="0"/>
              </a:rPr>
              <a:t>of</a:t>
            </a:r>
            <a:r>
              <a:rPr lang="sv-SE" sz="3200" b="1" dirty="0">
                <a:latin typeface="Cambria" pitchFamily="18" charset="0"/>
              </a:rPr>
              <a:t> the SKP</a:t>
            </a:r>
            <a:br>
              <a:rPr lang="sv-SE" sz="3200" b="1" dirty="0">
                <a:latin typeface="Cambria" pitchFamily="18" charset="0"/>
              </a:rPr>
            </a:br>
            <a:endParaRPr lang="sv-SE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1" y="2532701"/>
            <a:ext cx="3810000" cy="1647825"/>
          </a:xfrm>
          <a:prstGeom prst="rect">
            <a:avLst/>
          </a:prstGeom>
        </p:spPr>
      </p:pic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DEA065D7-423D-44DF-BFEA-A479064024FA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338711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1659714" y="2460411"/>
            <a:ext cx="43624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Work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camps for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communists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Storsien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(Kalix),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Naartijärvi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(Haparanda)</a:t>
            </a:r>
          </a:p>
          <a:p>
            <a:pPr lvl="0"/>
            <a:r>
              <a:rPr lang="sv-SE" dirty="0"/>
              <a:t>Öxnered (Vänersborg), Grytan (Östersund)</a:t>
            </a:r>
          </a:p>
          <a:p>
            <a:pPr lvl="0"/>
            <a:r>
              <a:rPr lang="sv-SE" dirty="0" err="1"/>
              <a:t>Stensele</a:t>
            </a:r>
            <a:r>
              <a:rPr lang="sv-SE" dirty="0"/>
              <a:t>, Vindeln (Västerbotten)</a:t>
            </a:r>
          </a:p>
          <a:p>
            <a:pPr lvl="0"/>
            <a:r>
              <a:rPr lang="sv-SE" dirty="0"/>
              <a:t>Dalarö, Lövnäsvallen (Sveg)</a:t>
            </a:r>
          </a:p>
          <a:p>
            <a:pPr lvl="0"/>
            <a:r>
              <a:rPr lang="sv-SE" dirty="0"/>
              <a:t>Långmora, </a:t>
            </a:r>
            <a:r>
              <a:rPr lang="sv-SE" dirty="0" err="1"/>
              <a:t>Smedsbo</a:t>
            </a:r>
            <a:r>
              <a:rPr lang="sv-SE" dirty="0"/>
              <a:t> (Falun)</a:t>
            </a:r>
          </a:p>
          <a:p>
            <a:pPr lvl="0"/>
            <a:r>
              <a:rPr lang="sv-SE" dirty="0"/>
              <a:t>Rinkaby, </a:t>
            </a:r>
            <a:r>
              <a:rPr lang="sv-SE" dirty="0" err="1"/>
              <a:t>Lagerlingen</a:t>
            </a:r>
            <a:r>
              <a:rPr lang="sv-SE" dirty="0"/>
              <a:t> (Gotland)</a:t>
            </a:r>
          </a:p>
          <a:p>
            <a:pPr lvl="0"/>
            <a:r>
              <a:rPr lang="sv-SE" dirty="0"/>
              <a:t>Backamo (Uddevalla)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446753" y="4794835"/>
            <a:ext cx="401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kommunister in </a:t>
            </a:r>
            <a:r>
              <a:rPr lang="sv-SE" sz="1400" dirty="0" err="1"/>
              <a:t>work</a:t>
            </a:r>
            <a:r>
              <a:rPr lang="sv-SE" sz="1400" dirty="0"/>
              <a:t> camp in</a:t>
            </a:r>
          </a:p>
          <a:p>
            <a:pPr algn="ctr"/>
            <a:r>
              <a:rPr lang="sv-SE" sz="1400" dirty="0" err="1"/>
              <a:t>Storsien</a:t>
            </a:r>
            <a:r>
              <a:rPr lang="sv-SE" sz="1400" dirty="0"/>
              <a:t> 1940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89" y="2226421"/>
            <a:ext cx="3810000" cy="2527300"/>
          </a:xfrm>
          <a:prstGeom prst="rect">
            <a:avLst/>
          </a:prstGeom>
        </p:spPr>
      </p:pic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06AF6DD2-D180-4585-9048-D69364D5C2C7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54CCF1AC-C814-44D1-A546-8432BBE9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781" y="625655"/>
            <a:ext cx="9111419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1939-45 State repression </a:t>
            </a:r>
            <a:r>
              <a:rPr lang="sv-SE" sz="3200" b="1" dirty="0" err="1">
                <a:latin typeface="Cambria" pitchFamily="18" charset="0"/>
              </a:rPr>
              <a:t>of</a:t>
            </a:r>
            <a:r>
              <a:rPr lang="sv-SE" sz="3200" b="1" dirty="0">
                <a:latin typeface="Cambria" pitchFamily="18" charset="0"/>
              </a:rPr>
              <a:t> the SKP</a:t>
            </a:r>
            <a:br>
              <a:rPr lang="sv-SE" sz="3200" b="1" dirty="0">
                <a:latin typeface="Cambria" pitchFamily="18" charset="0"/>
              </a:rPr>
            </a:br>
            <a:endParaRPr lang="sv-SE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4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6159740" y="2711166"/>
            <a:ext cx="39412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Concentration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camps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4 000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foreign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communists</a:t>
            </a:r>
            <a:endParaRPr lang="sv-SE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National Board </a:t>
            </a:r>
            <a:r>
              <a:rPr lang="sv-SE" dirty="0" err="1">
                <a:latin typeface="Garamond" panose="02020404030301010803" pitchFamily="18" charset="0"/>
                <a:cs typeface="Times New Roman" panose="02020603050405020304" pitchFamily="18" charset="0"/>
              </a:rPr>
              <a:t>of</a:t>
            </a:r>
            <a:r>
              <a:rPr lang="sv-SE" dirty="0">
                <a:latin typeface="Garamond" panose="02020404030301010803" pitchFamily="18" charset="0"/>
                <a:cs typeface="Times New Roman" panose="02020603050405020304" pitchFamily="18" charset="0"/>
              </a:rPr>
              <a:t> Health and Welfare – Gustav Möller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382935" y="4610314"/>
            <a:ext cx="401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Tobias </a:t>
            </a:r>
            <a:r>
              <a:rPr lang="sv-SE" sz="1400" dirty="0" err="1"/>
              <a:t>Berglung</a:t>
            </a:r>
            <a:r>
              <a:rPr lang="sv-SE" sz="1400" dirty="0"/>
              <a:t>, 2008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23" y="2372697"/>
            <a:ext cx="1490760" cy="2211834"/>
          </a:xfrm>
          <a:prstGeom prst="rect">
            <a:avLst/>
          </a:prstGeom>
        </p:spPr>
      </p:pic>
      <p:sp>
        <p:nvSpPr>
          <p:cNvPr id="11" name="Platshållare för sidfot 6">
            <a:extLst>
              <a:ext uri="{FF2B5EF4-FFF2-40B4-BE49-F238E27FC236}">
                <a16:creationId xmlns:a16="http://schemas.microsoft.com/office/drawing/2014/main" id="{815E1494-4B98-4606-B40A-3201A40A00CF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B4F3118-8AA6-4AB7-B9A4-D0901478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781" y="625655"/>
            <a:ext cx="9111419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latin typeface="Cambria" pitchFamily="18" charset="0"/>
              </a:rPr>
              <a:t>1939-45 State repression </a:t>
            </a:r>
            <a:r>
              <a:rPr lang="sv-SE" sz="3200" b="1" dirty="0" err="1">
                <a:latin typeface="Cambria" pitchFamily="18" charset="0"/>
              </a:rPr>
              <a:t>of</a:t>
            </a:r>
            <a:r>
              <a:rPr lang="sv-SE" sz="3200" b="1" dirty="0">
                <a:latin typeface="Cambria" pitchFamily="18" charset="0"/>
              </a:rPr>
              <a:t> the SKP</a:t>
            </a:r>
            <a:br>
              <a:rPr lang="sv-SE" sz="3200" b="1" dirty="0">
                <a:latin typeface="Cambria" pitchFamily="18" charset="0"/>
              </a:rPr>
            </a:br>
            <a:endParaRPr lang="sv-SE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2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Break </a:t>
            </a:r>
            <a:r>
              <a:rPr lang="sv-SE" sz="2800" dirty="0"/>
              <a:t>(5 min)</a:t>
            </a:r>
            <a:endParaRPr lang="sv-SE" dirty="0"/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>
            <a:off x="838200" y="6477342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B1AC074F-7468-48C5-AD3E-C3AA063A661F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pic>
        <p:nvPicPr>
          <p:cNvPr id="11" name="Platshållare för innehåll 3">
            <a:extLst>
              <a:ext uri="{FF2B5EF4-FFF2-40B4-BE49-F238E27FC236}">
                <a16:creationId xmlns:a16="http://schemas.microsoft.com/office/drawing/2014/main" id="{40C56950-8047-4037-8874-080B53301D6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10740" r="393" b="3327"/>
          <a:stretch/>
        </p:blipFill>
        <p:spPr>
          <a:xfrm>
            <a:off x="3987800" y="1642833"/>
            <a:ext cx="3352799" cy="35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6886" y="538072"/>
            <a:ext cx="9207102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Sweden and NATO </a:t>
            </a:r>
            <a:br>
              <a:rPr lang="sv-SE" dirty="0"/>
            </a:br>
            <a:r>
              <a:rPr lang="sv-SE" sz="2700" dirty="0"/>
              <a:t>- </a:t>
            </a:r>
            <a:r>
              <a:rPr lang="sv-SE" sz="2700" b="1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aspirations </a:t>
            </a:r>
            <a:r>
              <a:rPr lang="sv-SE" sz="2700" b="1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sv-SE" sz="2700" b="1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the Swedish bourgeoisie in the imperialist </a:t>
            </a:r>
            <a:r>
              <a:rPr lang="sv-SE" sz="2700" b="1" dirty="0" err="1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competition</a:t>
            </a:r>
            <a:br>
              <a:rPr lang="sv-SE" sz="4000" dirty="0"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08883" y="1971174"/>
            <a:ext cx="4665959" cy="453409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sv-SE" dirty="0"/>
              <a:t>Schedule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sv-SE" sz="2000" dirty="0"/>
              <a:t>    1. The Swedish </a:t>
            </a:r>
            <a:r>
              <a:rPr lang="sv-SE" sz="2000" dirty="0" err="1"/>
              <a:t>model</a:t>
            </a:r>
            <a:r>
              <a:rPr lang="sv-SE" sz="2000" dirty="0"/>
              <a:t> and the non-  </a:t>
            </a:r>
            <a:r>
              <a:rPr lang="sv-SE" sz="2000" dirty="0">
                <a:solidFill>
                  <a:schemeClr val="bg1"/>
                </a:solidFill>
              </a:rPr>
              <a:t>. </a:t>
            </a:r>
            <a:r>
              <a:rPr lang="sv-SE" sz="2000" dirty="0"/>
              <a:t>           </a:t>
            </a:r>
            <a:r>
              <a:rPr lang="sv-SE" sz="2000" dirty="0">
                <a:solidFill>
                  <a:schemeClr val="bg1"/>
                </a:solidFill>
              </a:rPr>
              <a:t>.</a:t>
            </a:r>
            <a:r>
              <a:rPr lang="sv-SE" sz="2000" dirty="0"/>
              <a:t>        </a:t>
            </a:r>
            <a:r>
              <a:rPr lang="sv-SE" sz="2000" dirty="0" err="1"/>
              <a:t>alignment</a:t>
            </a:r>
            <a:r>
              <a:rPr lang="sv-SE" sz="2000" dirty="0"/>
              <a:t> policy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sv-SE" sz="2000" dirty="0"/>
              <a:t>    2. Leninist </a:t>
            </a:r>
            <a:r>
              <a:rPr lang="sv-SE" sz="2000" dirty="0" err="1"/>
              <a:t>analysis</a:t>
            </a:r>
            <a:r>
              <a:rPr lang="sv-SE" sz="2000" dirty="0"/>
              <a:t>: </a:t>
            </a:r>
            <a:r>
              <a:rPr lang="sv-SE" sz="2000" dirty="0" err="1"/>
              <a:t>debunking</a:t>
            </a:r>
            <a:r>
              <a:rPr lang="sv-SE" sz="2000" dirty="0"/>
              <a:t> the </a:t>
            </a:r>
            <a:r>
              <a:rPr lang="sv-SE" sz="2000" dirty="0" err="1"/>
              <a:t>myths</a:t>
            </a:r>
            <a:endParaRPr lang="sv-SE" sz="20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sv-SE" sz="2000" dirty="0"/>
              <a:t>        Break (5 min)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sv-SE" sz="2000" dirty="0"/>
              <a:t>    3. Non-</a:t>
            </a:r>
            <a:r>
              <a:rPr lang="sv-SE" sz="2000" dirty="0" err="1"/>
              <a:t>alignment</a:t>
            </a:r>
            <a:r>
              <a:rPr lang="sv-SE" sz="2000" dirty="0"/>
              <a:t> </a:t>
            </a:r>
            <a:r>
              <a:rPr lang="sv-SE" sz="2000" dirty="0" err="1"/>
              <a:t>movement</a:t>
            </a:r>
            <a:r>
              <a:rPr lang="sv-SE" sz="2000" dirty="0"/>
              <a:t> </a:t>
            </a:r>
            <a:r>
              <a:rPr lang="sv-SE" sz="2000" dirty="0" err="1"/>
              <a:t>today</a:t>
            </a:r>
            <a:r>
              <a:rPr lang="sv-SE" sz="20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000" dirty="0"/>
              <a:t>         – </a:t>
            </a:r>
            <a:r>
              <a:rPr lang="sv-SE" sz="2000" dirty="0" err="1"/>
              <a:t>what</a:t>
            </a:r>
            <a:r>
              <a:rPr lang="sv-SE" sz="2000" dirty="0"/>
              <a:t> is the </a:t>
            </a:r>
            <a:r>
              <a:rPr lang="sv-SE" sz="2000" dirty="0" err="1"/>
              <a:t>role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communist</a:t>
            </a:r>
            <a:r>
              <a:rPr lang="sv-SE" sz="2000" dirty="0"/>
              <a:t>                </a:t>
            </a:r>
            <a:r>
              <a:rPr lang="sv-SE" sz="2000" dirty="0">
                <a:solidFill>
                  <a:schemeClr val="bg1"/>
                </a:solidFill>
              </a:rPr>
              <a:t>.</a:t>
            </a:r>
            <a:r>
              <a:rPr lang="sv-SE" sz="2000" dirty="0"/>
              <a:t>           party?</a:t>
            </a:r>
            <a:endParaRPr lang="sv-SE" sz="2000" b="1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sv-SE" sz="2000" b="1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sv-SE" sz="20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sp>
        <p:nvSpPr>
          <p:cNvPr id="7" name="Platshållare för sidfot 6"/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/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Bildobjekt 4" descr="En bild som visar dräkt, flagga&#10;&#10;Automatiskt genererad beskrivning">
            <a:extLst>
              <a:ext uri="{FF2B5EF4-FFF2-40B4-BE49-F238E27FC236}">
                <a16:creationId xmlns:a16="http://schemas.microsoft.com/office/drawing/2014/main" id="{2D9D1CC2-AB3E-4395-A287-5C20A140F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6" y="2397202"/>
            <a:ext cx="3630051" cy="20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What has the Swedish model provided to the </a:t>
            </a:r>
            <a:r>
              <a:rPr lang="en-GB" sz="3200" dirty="0" err="1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monopol</a:t>
            </a:r>
            <a:r>
              <a:rPr lang="sv-SE" sz="3200" dirty="0" err="1">
                <a:solidFill>
                  <a:srgbClr val="201F1E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ies</a:t>
            </a:r>
            <a:r>
              <a:rPr lang="sv-SE" sz="3200" dirty="0">
                <a:solidFill>
                  <a:srgbClr val="201F1E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?</a:t>
            </a:r>
            <a:endParaRPr lang="sv-S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>
            <a:off x="838200" y="6477342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B1AC074F-7468-48C5-AD3E-C3AA063A661F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58A0576-0B43-48F9-80E7-5802E9CE5DDD}"/>
              </a:ext>
            </a:extLst>
          </p:cNvPr>
          <p:cNvSpPr txBox="1"/>
          <p:nvPr/>
        </p:nvSpPr>
        <p:spPr>
          <a:xfrm>
            <a:off x="1066800" y="213753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Garamond" panose="02020404030301010803" pitchFamily="18" charset="0"/>
              <a:buChar char="-"/>
            </a:pPr>
            <a:r>
              <a:rPr lang="en-GB" sz="18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Stability in production – combatting communists strikes</a:t>
            </a:r>
            <a:endParaRPr lang="sv-S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>
              <a:buFont typeface="Garamond" panose="02020404030301010803" pitchFamily="18" charset="0"/>
              <a:buChar char="-"/>
            </a:pPr>
            <a:r>
              <a:rPr lang="en-GB" sz="18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Stability in finance, possibility to control the real wages</a:t>
            </a:r>
            <a:endParaRPr lang="sv-S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>
              <a:buFont typeface="Garamond" panose="02020404030301010803" pitchFamily="18" charset="0"/>
              <a:buChar char="-"/>
            </a:pPr>
            <a:r>
              <a:rPr lang="en-GB" sz="18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Stability in power, the parties don´t take any hits for the policies being put forward.</a:t>
            </a:r>
            <a:endParaRPr lang="sv-S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342900" lvl="0" indent="-342900">
              <a:buFont typeface="Garamond" panose="02020404030301010803" pitchFamily="18" charset="0"/>
              <a:buChar char="-"/>
            </a:pPr>
            <a:r>
              <a:rPr lang="en-GB" sz="18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Possibility of making big changes in a smooth way, sometimes even with the working class appearing as the initiators (capitalism still as a progressive power) and an unprecedented trust in the state</a:t>
            </a:r>
            <a:endParaRPr lang="sv-S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8572"/>
            <a:ext cx="626857" cy="655290"/>
          </a:xfrm>
          <a:prstGeom prst="rect">
            <a:avLst/>
          </a:prstGeom>
        </p:spPr>
      </p:pic>
      <p:cxnSp>
        <p:nvCxnSpPr>
          <p:cNvPr id="6" name="Rak koppling 5"/>
          <p:cNvCxnSpPr/>
          <p:nvPr/>
        </p:nvCxnSpPr>
        <p:spPr>
          <a:xfrm>
            <a:off x="838200" y="6476155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094781" y="782873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 err="1">
                <a:latin typeface="Cambria" pitchFamily="18" charset="0"/>
              </a:rPr>
              <a:t>Concentration</a:t>
            </a:r>
            <a:r>
              <a:rPr lang="sv-SE" sz="3200" b="1" dirty="0">
                <a:latin typeface="Cambria" pitchFamily="18" charset="0"/>
              </a:rPr>
              <a:t> </a:t>
            </a:r>
            <a:r>
              <a:rPr lang="sv-SE" sz="3200" b="1" dirty="0" err="1">
                <a:latin typeface="Cambria" pitchFamily="18" charset="0"/>
              </a:rPr>
              <a:t>of</a:t>
            </a:r>
            <a:r>
              <a:rPr lang="sv-SE" sz="3200" b="1" dirty="0">
                <a:latin typeface="Cambria" pitchFamily="18" charset="0"/>
              </a:rPr>
              <a:t> Swedish </a:t>
            </a:r>
            <a:r>
              <a:rPr lang="sv-SE" sz="3200" b="1" dirty="0" err="1">
                <a:latin typeface="Cambria" pitchFamily="18" charset="0"/>
              </a:rPr>
              <a:t>capital</a:t>
            </a:r>
            <a:endParaRPr lang="sv-SE" sz="3200" dirty="0">
              <a:latin typeface="Cambria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654001" y="2694402"/>
            <a:ext cx="394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/>
              <a:t>15 </a:t>
            </a:r>
            <a:r>
              <a:rPr lang="sv-SE" dirty="0" err="1"/>
              <a:t>families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70 % </a:t>
            </a:r>
            <a:r>
              <a:rPr lang="sv-SE" dirty="0" err="1"/>
              <a:t>of</a:t>
            </a:r>
            <a:r>
              <a:rPr lang="sv-SE" dirty="0"/>
              <a:t> Stockholm stock </a:t>
            </a:r>
            <a:r>
              <a:rPr lang="sv-SE" dirty="0" err="1"/>
              <a:t>exchange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658238" y="4452981"/>
            <a:ext cx="366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Stefan </a:t>
            </a:r>
            <a:r>
              <a:rPr lang="sv-SE" sz="1400" dirty="0" err="1"/>
              <a:t>Löfvén</a:t>
            </a:r>
            <a:r>
              <a:rPr lang="sv-SE" sz="1400" dirty="0"/>
              <a:t> and Marcus Wallenberg </a:t>
            </a:r>
            <a:r>
              <a:rPr lang="sv-SE" sz="1400" dirty="0" err="1"/>
              <a:t>planining</a:t>
            </a:r>
            <a:r>
              <a:rPr lang="sv-SE" sz="1400" dirty="0"/>
              <a:t> </a:t>
            </a:r>
            <a:r>
              <a:rPr lang="sv-SE" sz="1400" dirty="0" err="1"/>
              <a:t>weapon</a:t>
            </a:r>
            <a:r>
              <a:rPr lang="sv-SE" sz="1400" dirty="0"/>
              <a:t> deals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Saudiarabia</a:t>
            </a:r>
            <a:r>
              <a:rPr lang="sv-SE" sz="1400" dirty="0"/>
              <a:t> 2016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331" r="18922" b="5618"/>
          <a:stretch/>
        </p:blipFill>
        <p:spPr>
          <a:xfrm>
            <a:off x="6822117" y="2184876"/>
            <a:ext cx="3333021" cy="2211630"/>
          </a:xfrm>
          <a:prstGeom prst="rect">
            <a:avLst/>
          </a:prstGeom>
        </p:spPr>
      </p:pic>
      <p:sp>
        <p:nvSpPr>
          <p:cNvPr id="10" name="Platshållare för sidfot 6">
            <a:extLst>
              <a:ext uri="{FF2B5EF4-FFF2-40B4-BE49-F238E27FC236}">
                <a16:creationId xmlns:a16="http://schemas.microsoft.com/office/drawing/2014/main" id="{8E4D0993-E528-408D-A8DF-B46D80777DD1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358819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EE87C-D04B-41D2-91E9-5D8D93CF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15 </a:t>
            </a:r>
            <a:r>
              <a:rPr lang="sv-SE" dirty="0" err="1"/>
              <a:t>families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57EBED-46D3-49CC-B196-3B33DA75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3400" cy="4006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Kamprad (Ikea, </a:t>
            </a:r>
            <a:r>
              <a:rPr lang="sv-SE" sz="2400" dirty="0" err="1"/>
              <a:t>Ikano</a:t>
            </a:r>
            <a:r>
              <a:rPr lang="sv-SE" sz="2400" dirty="0"/>
              <a:t>)</a:t>
            </a:r>
          </a:p>
          <a:p>
            <a:pPr marL="0" indent="0">
              <a:buNone/>
            </a:pPr>
            <a:r>
              <a:rPr lang="sv-SE" sz="2400" dirty="0"/>
              <a:t>Persson (H&amp;M)</a:t>
            </a:r>
          </a:p>
          <a:p>
            <a:pPr marL="0" indent="0">
              <a:buNone/>
            </a:pPr>
            <a:r>
              <a:rPr lang="sv-SE" sz="2400" dirty="0"/>
              <a:t>Rausing (TetraPak)</a:t>
            </a:r>
          </a:p>
          <a:p>
            <a:pPr marL="0" indent="0">
              <a:buNone/>
            </a:pPr>
            <a:r>
              <a:rPr lang="sv-SE" sz="2400" dirty="0"/>
              <a:t>Stenbeck (Kinnevik, MTG-media)</a:t>
            </a:r>
          </a:p>
          <a:p>
            <a:pPr marL="0" indent="0">
              <a:buNone/>
            </a:pPr>
            <a:r>
              <a:rPr lang="sv-SE" sz="2400" dirty="0"/>
              <a:t>Bonnier (media)</a:t>
            </a:r>
          </a:p>
          <a:p>
            <a:pPr marL="0" indent="0">
              <a:buNone/>
            </a:pPr>
            <a:r>
              <a:rPr lang="sv-SE" sz="2400" dirty="0"/>
              <a:t>Douglas (Latour)</a:t>
            </a:r>
          </a:p>
          <a:p>
            <a:pPr marL="0" indent="0">
              <a:buNone/>
            </a:pPr>
            <a:r>
              <a:rPr lang="sv-SE" sz="2400" dirty="0"/>
              <a:t>Schörling (Assa, Hexagon)</a:t>
            </a: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18A4A2F-F0B6-4A42-A372-FC7EDFD17AED}"/>
              </a:ext>
            </a:extLst>
          </p:cNvPr>
          <p:cNvSpPr/>
          <p:nvPr/>
        </p:nvSpPr>
        <p:spPr>
          <a:xfrm>
            <a:off x="5709920" y="1825625"/>
            <a:ext cx="5425440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dirty="0"/>
              <a:t>Ax:son Johnson (bl.a. livsmedel)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dirty="0"/>
              <a:t>Lundin (Råvaror)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dirty="0"/>
              <a:t>Lundberg (Handelsbanken)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dirty="0"/>
              <a:t>Bennet (medicinteknik)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dirty="0"/>
              <a:t>Paulsson (Peab)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dirty="0"/>
              <a:t>Olsson (Stena </a:t>
            </a:r>
            <a:r>
              <a:rPr lang="sv-SE" sz="2400" dirty="0" err="1"/>
              <a:t>line</a:t>
            </a:r>
            <a:r>
              <a:rPr lang="sv-SE" sz="2400" dirty="0"/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dirty="0"/>
              <a:t>Söderberg (Ratos)</a:t>
            </a: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891D26A2-02A3-4265-A047-068A8F699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AE04339-A69A-4E31-AD00-BB3416DF0A1E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latshållare för sidfot 6">
            <a:extLst>
              <a:ext uri="{FF2B5EF4-FFF2-40B4-BE49-F238E27FC236}">
                <a16:creationId xmlns:a16="http://schemas.microsoft.com/office/drawing/2014/main" id="{4DFC24D7-3E3D-458A-87E5-9759CB8873EF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360578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6C795A-34B8-4344-879D-E07D8344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Wallenberg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FB7197-22C2-4F95-9FEF-AD3DCAC9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En bild som visar person, inomhus, stående, man&#10;&#10;Automatiskt genererad beskrivning">
            <a:extLst>
              <a:ext uri="{FF2B5EF4-FFF2-40B4-BE49-F238E27FC236}">
                <a16:creationId xmlns:a16="http://schemas.microsoft.com/office/drawing/2014/main" id="{2F91F884-150B-403F-96BA-70C34A25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825625"/>
            <a:ext cx="2713070" cy="4161401"/>
          </a:xfrm>
          <a:prstGeom prst="rect">
            <a:avLst/>
          </a:prstGeom>
        </p:spPr>
      </p:pic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1827C77A-29F8-47B7-83AA-25A126DAA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3C4AB059-C1E7-429B-BEB1-554F907AB647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653957B4-38D4-4FDD-9435-1FDB0ACBD95B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</p:spTree>
    <p:extLst>
      <p:ext uri="{BB962C8B-B14F-4D97-AF65-F5344CB8AC3E}">
        <p14:creationId xmlns:p14="http://schemas.microsoft.com/office/powerpoint/2010/main" val="389008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6C795A-34B8-4344-879D-E07D8344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Wallenberg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FB7197-22C2-4F95-9FEF-AD3DCAC9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61219" cy="55181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6:e generationen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Bildobjekt 7" descr="En bild som visar person, kostym, man, kläder&#10;&#10;Automatiskt genererad beskrivning">
            <a:extLst>
              <a:ext uri="{FF2B5EF4-FFF2-40B4-BE49-F238E27FC236}">
                <a16:creationId xmlns:a16="http://schemas.microsoft.com/office/drawing/2014/main" id="{33CD50AB-36BE-4EFC-817F-94FEDD5A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61" y="3373767"/>
            <a:ext cx="1524000" cy="1524000"/>
          </a:xfrm>
          <a:prstGeom prst="rect">
            <a:avLst/>
          </a:prstGeom>
        </p:spPr>
      </p:pic>
      <p:pic>
        <p:nvPicPr>
          <p:cNvPr id="10" name="Bildobjekt 9" descr="En bild som visar person, utomhus, byggnad, stående&#10;&#10;Automatiskt genererad beskrivning">
            <a:extLst>
              <a:ext uri="{FF2B5EF4-FFF2-40B4-BE49-F238E27FC236}">
                <a16:creationId xmlns:a16="http://schemas.microsoft.com/office/drawing/2014/main" id="{0C53EF1D-1E5E-467F-BCCF-06435B30A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901189"/>
            <a:ext cx="1865061" cy="1865061"/>
          </a:xfrm>
          <a:prstGeom prst="rect">
            <a:avLst/>
          </a:prstGeom>
        </p:spPr>
      </p:pic>
      <p:pic>
        <p:nvPicPr>
          <p:cNvPr id="12" name="Bildobjekt 11" descr="En bild som visar står, kläder, kvinna, foto&#10;&#10;Automatiskt genererad beskrivning">
            <a:extLst>
              <a:ext uri="{FF2B5EF4-FFF2-40B4-BE49-F238E27FC236}">
                <a16:creationId xmlns:a16="http://schemas.microsoft.com/office/drawing/2014/main" id="{267A5CC1-4EBA-4A35-8852-50B724C0D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61" y="2101532"/>
            <a:ext cx="2259899" cy="1269776"/>
          </a:xfrm>
          <a:prstGeom prst="rect">
            <a:avLst/>
          </a:prstGeom>
        </p:spPr>
      </p:pic>
      <p:pic>
        <p:nvPicPr>
          <p:cNvPr id="14" name="Bildobjekt 13" descr="En bild som visar mat&#10;&#10;Automatiskt genererad beskrivning">
            <a:extLst>
              <a:ext uri="{FF2B5EF4-FFF2-40B4-BE49-F238E27FC236}">
                <a16:creationId xmlns:a16="http://schemas.microsoft.com/office/drawing/2014/main" id="{498FFC41-6325-471C-BCB6-8FDE0B96D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02" y="2271600"/>
            <a:ext cx="1239520" cy="929640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4E1967D4-72F1-4485-9684-A54673BE8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62" y="97731"/>
            <a:ext cx="1524000" cy="1524000"/>
          </a:xfrm>
          <a:prstGeom prst="rect">
            <a:avLst/>
          </a:prstGeom>
        </p:spPr>
      </p:pic>
      <p:pic>
        <p:nvPicPr>
          <p:cNvPr id="18" name="Bildobjekt 17" descr="En bild som visar ritning, mat&#10;&#10;Automatiskt genererad beskrivning">
            <a:extLst>
              <a:ext uri="{FF2B5EF4-FFF2-40B4-BE49-F238E27FC236}">
                <a16:creationId xmlns:a16="http://schemas.microsoft.com/office/drawing/2014/main" id="{BBF143F2-7268-41C7-B51C-1D28ECA25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22" y="3952256"/>
            <a:ext cx="2160841" cy="770087"/>
          </a:xfrm>
          <a:prstGeom prst="rect">
            <a:avLst/>
          </a:prstGeom>
        </p:spPr>
      </p:pic>
      <p:pic>
        <p:nvPicPr>
          <p:cNvPr id="20" name="Bildobjekt 19" descr="En bild som visar ritning&#10;&#10;Automatiskt genererad beskrivning">
            <a:extLst>
              <a:ext uri="{FF2B5EF4-FFF2-40B4-BE49-F238E27FC236}">
                <a16:creationId xmlns:a16="http://schemas.microsoft.com/office/drawing/2014/main" id="{C91A3544-E1FD-47D8-AB1A-F8D366ECEB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22" y="4997529"/>
            <a:ext cx="2881025" cy="951660"/>
          </a:xfrm>
          <a:prstGeom prst="rect">
            <a:avLst/>
          </a:prstGeom>
        </p:spPr>
      </p:pic>
      <p:pic>
        <p:nvPicPr>
          <p:cNvPr id="22" name="Bildobjekt 21" descr="En bild som visar ritning&#10;&#10;Automatiskt genererad beskrivning">
            <a:extLst>
              <a:ext uri="{FF2B5EF4-FFF2-40B4-BE49-F238E27FC236}">
                <a16:creationId xmlns:a16="http://schemas.microsoft.com/office/drawing/2014/main" id="{EDC944D3-B650-4C7C-B0AD-8A33570ED7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61" y="362666"/>
            <a:ext cx="2259900" cy="1147886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6A905CDD-6156-44E7-9D14-8A33E93B48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97" y="2291938"/>
            <a:ext cx="1442928" cy="1269777"/>
          </a:xfrm>
          <a:prstGeom prst="rect">
            <a:avLst/>
          </a:prstGeom>
        </p:spPr>
      </p:pic>
      <p:pic>
        <p:nvPicPr>
          <p:cNvPr id="26" name="Bildobjekt 25" descr="En bild som visar mat, ritning&#10;&#10;Automatiskt genererad beskrivning">
            <a:extLst>
              <a:ext uri="{FF2B5EF4-FFF2-40B4-BE49-F238E27FC236}">
                <a16:creationId xmlns:a16="http://schemas.microsoft.com/office/drawing/2014/main" id="{F9CDDF6E-28B2-407A-B1BF-C0B8007683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83" y="5314300"/>
            <a:ext cx="1269778" cy="1269778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4C2321A1-A832-4987-B67F-92C60A89A1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94" y="5670139"/>
            <a:ext cx="1846516" cy="970910"/>
          </a:xfrm>
          <a:prstGeom prst="rect">
            <a:avLst/>
          </a:prstGeom>
        </p:spPr>
      </p:pic>
      <p:pic>
        <p:nvPicPr>
          <p:cNvPr id="30" name="Bildobjekt 29" descr="En bild som visar ritning&#10;&#10;Automatiskt genererad beskrivning">
            <a:extLst>
              <a:ext uri="{FF2B5EF4-FFF2-40B4-BE49-F238E27FC236}">
                <a16:creationId xmlns:a16="http://schemas.microsoft.com/office/drawing/2014/main" id="{7D448EE6-42A9-4262-82EB-F30FD876D5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36" y="5857244"/>
            <a:ext cx="1467372" cy="970911"/>
          </a:xfrm>
          <a:prstGeom prst="rect">
            <a:avLst/>
          </a:prstGeom>
        </p:spPr>
      </p:pic>
      <p:pic>
        <p:nvPicPr>
          <p:cNvPr id="32" name="Bildobjekt 31" descr="En bild som visar mat&#10;&#10;Automatiskt genererad beskrivning">
            <a:extLst>
              <a:ext uri="{FF2B5EF4-FFF2-40B4-BE49-F238E27FC236}">
                <a16:creationId xmlns:a16="http://schemas.microsoft.com/office/drawing/2014/main" id="{49D6813E-1FF5-4877-85EC-D87A9B73A6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62" y="4462302"/>
            <a:ext cx="2061703" cy="1543700"/>
          </a:xfrm>
          <a:prstGeom prst="rect">
            <a:avLst/>
          </a:prstGeom>
        </p:spPr>
      </p:pic>
      <p:pic>
        <p:nvPicPr>
          <p:cNvPr id="34" name="Bildobjekt 33" descr="En bild som visar mat&#10;&#10;Automatiskt genererad beskrivning">
            <a:extLst>
              <a:ext uri="{FF2B5EF4-FFF2-40B4-BE49-F238E27FC236}">
                <a16:creationId xmlns:a16="http://schemas.microsoft.com/office/drawing/2014/main" id="{3D4469F5-295A-4F48-95BE-57F5898524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55" y="3732136"/>
            <a:ext cx="1862038" cy="1210325"/>
          </a:xfrm>
          <a:prstGeom prst="rect">
            <a:avLst/>
          </a:prstGeom>
        </p:spPr>
      </p:pic>
      <p:pic>
        <p:nvPicPr>
          <p:cNvPr id="36" name="Bildobjekt 35" descr="En bild som visar kniv&#10;&#10;Automatiskt genererad beskrivning">
            <a:extLst>
              <a:ext uri="{FF2B5EF4-FFF2-40B4-BE49-F238E27FC236}">
                <a16:creationId xmlns:a16="http://schemas.microsoft.com/office/drawing/2014/main" id="{E7CD335B-387F-4904-A5B2-83866995A4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2" y="4748696"/>
            <a:ext cx="2294881" cy="970911"/>
          </a:xfrm>
          <a:prstGeom prst="rect">
            <a:avLst/>
          </a:prstGeom>
        </p:spPr>
      </p:pic>
      <p:pic>
        <p:nvPicPr>
          <p:cNvPr id="38" name="Bildobjekt 37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3E7A141A-CE02-4F35-A1AC-E430EF13A4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97" y="1187412"/>
            <a:ext cx="1524000" cy="1524000"/>
          </a:xfrm>
          <a:prstGeom prst="rect">
            <a:avLst/>
          </a:prstGeom>
        </p:spPr>
      </p:pic>
      <p:pic>
        <p:nvPicPr>
          <p:cNvPr id="40" name="Bildobjekt 39" descr="En bild som visar ljus&#10;&#10;Automatiskt genererad beskrivning">
            <a:extLst>
              <a:ext uri="{FF2B5EF4-FFF2-40B4-BE49-F238E27FC236}">
                <a16:creationId xmlns:a16="http://schemas.microsoft.com/office/drawing/2014/main" id="{0856A778-CEF8-45AC-A605-13173C07C0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84" y="2163294"/>
            <a:ext cx="1087907" cy="1087907"/>
          </a:xfrm>
          <a:prstGeom prst="rect">
            <a:avLst/>
          </a:prstGeom>
        </p:spPr>
      </p:pic>
      <p:pic>
        <p:nvPicPr>
          <p:cNvPr id="42" name="Bildobjekt 41" descr="En bild som visar ritning&#10;&#10;Automatiskt genererad beskrivning">
            <a:extLst>
              <a:ext uri="{FF2B5EF4-FFF2-40B4-BE49-F238E27FC236}">
                <a16:creationId xmlns:a16="http://schemas.microsoft.com/office/drawing/2014/main" id="{849E3317-6A3C-48C9-AB2C-CE860A7357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5" y="3134000"/>
            <a:ext cx="2076817" cy="970912"/>
          </a:xfrm>
          <a:prstGeom prst="rect">
            <a:avLst/>
          </a:prstGeom>
        </p:spPr>
      </p:pic>
      <p:pic>
        <p:nvPicPr>
          <p:cNvPr id="44" name="Bildobjekt 43" descr="En bild som visar spel&#10;&#10;Automatiskt genererad beskrivning">
            <a:extLst>
              <a:ext uri="{FF2B5EF4-FFF2-40B4-BE49-F238E27FC236}">
                <a16:creationId xmlns:a16="http://schemas.microsoft.com/office/drawing/2014/main" id="{6A837991-C531-4A6B-B4C1-48932A4C39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" y="4217247"/>
            <a:ext cx="1010192" cy="1010192"/>
          </a:xfrm>
          <a:prstGeom prst="rect">
            <a:avLst/>
          </a:prstGeom>
        </p:spPr>
      </p:pic>
      <p:pic>
        <p:nvPicPr>
          <p:cNvPr id="46" name="Bildobjekt 45" descr="En bild som visar ritning&#10;&#10;Automatiskt genererad beskrivning">
            <a:extLst>
              <a:ext uri="{FF2B5EF4-FFF2-40B4-BE49-F238E27FC236}">
                <a16:creationId xmlns:a16="http://schemas.microsoft.com/office/drawing/2014/main" id="{4518A0B4-D401-4F9F-9CB9-745657F31FF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" y="5981856"/>
            <a:ext cx="2126447" cy="630602"/>
          </a:xfrm>
          <a:prstGeom prst="rect">
            <a:avLst/>
          </a:prstGeom>
        </p:spPr>
      </p:pic>
      <p:pic>
        <p:nvPicPr>
          <p:cNvPr id="48" name="Bildobjekt 47" descr="En bild som visar boll, ritning&#10;&#10;Automatiskt genererad beskrivning">
            <a:extLst>
              <a:ext uri="{FF2B5EF4-FFF2-40B4-BE49-F238E27FC236}">
                <a16:creationId xmlns:a16="http://schemas.microsoft.com/office/drawing/2014/main" id="{22DF151C-A102-467C-9FC9-5A6F262AFBA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22" y="124146"/>
            <a:ext cx="1219200" cy="1219200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8D84C1DE-D88B-42FF-9B72-6506EA91C40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46" y="645269"/>
            <a:ext cx="1396154" cy="1396154"/>
          </a:xfrm>
          <a:prstGeom prst="rect">
            <a:avLst/>
          </a:prstGeom>
        </p:spPr>
      </p:pic>
      <p:pic>
        <p:nvPicPr>
          <p:cNvPr id="52" name="Bildobjekt 51" descr="En bild som visar ritning&#10;&#10;Automatiskt genererad beskrivning">
            <a:extLst>
              <a:ext uri="{FF2B5EF4-FFF2-40B4-BE49-F238E27FC236}">
                <a16:creationId xmlns:a16="http://schemas.microsoft.com/office/drawing/2014/main" id="{2C7E1E48-E2C0-4294-8834-F77D267EF1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82" y="3803118"/>
            <a:ext cx="1269779" cy="1269779"/>
          </a:xfrm>
          <a:prstGeom prst="rect">
            <a:avLst/>
          </a:prstGeom>
        </p:spPr>
      </p:pic>
      <p:pic>
        <p:nvPicPr>
          <p:cNvPr id="54" name="Bildobjekt 53" descr="En bild som visar ritning&#10;&#10;Automatiskt genererad beskrivning">
            <a:extLst>
              <a:ext uri="{FF2B5EF4-FFF2-40B4-BE49-F238E27FC236}">
                <a16:creationId xmlns:a16="http://schemas.microsoft.com/office/drawing/2014/main" id="{861BBC65-C6AC-46EC-942A-D5E53EA6D53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54" y="5949189"/>
            <a:ext cx="1405128" cy="838200"/>
          </a:xfrm>
          <a:prstGeom prst="rect">
            <a:avLst/>
          </a:prstGeom>
        </p:spPr>
      </p:pic>
      <p:pic>
        <p:nvPicPr>
          <p:cNvPr id="56" name="Bildobjekt 55" descr="En bild som visar ritning&#10;&#10;Automatiskt genererad beskrivning">
            <a:extLst>
              <a:ext uri="{FF2B5EF4-FFF2-40B4-BE49-F238E27FC236}">
                <a16:creationId xmlns:a16="http://schemas.microsoft.com/office/drawing/2014/main" id="{C2B1CA40-0A10-4001-981B-E3A6B705226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39" y="5637199"/>
            <a:ext cx="2030638" cy="1319915"/>
          </a:xfrm>
          <a:prstGeom prst="rect">
            <a:avLst/>
          </a:prstGeom>
        </p:spPr>
      </p:pic>
      <p:pic>
        <p:nvPicPr>
          <p:cNvPr id="58" name="Bildobjekt 57" descr="En bild som visar flygplan, byggnad, klocka&#10;&#10;Automatiskt genererad beskrivning">
            <a:extLst>
              <a:ext uri="{FF2B5EF4-FFF2-40B4-BE49-F238E27FC236}">
                <a16:creationId xmlns:a16="http://schemas.microsoft.com/office/drawing/2014/main" id="{78C0F631-7E06-4242-8936-1DE6EC423EC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2" y="1614208"/>
            <a:ext cx="1875473" cy="422834"/>
          </a:xfrm>
          <a:prstGeom prst="rect">
            <a:avLst/>
          </a:prstGeom>
        </p:spPr>
      </p:pic>
      <p:pic>
        <p:nvPicPr>
          <p:cNvPr id="60" name="Bildobjekt 59" descr="En bild som visar ritning, ljus&#10;&#10;Automatiskt genererad beskrivning">
            <a:extLst>
              <a:ext uri="{FF2B5EF4-FFF2-40B4-BE49-F238E27FC236}">
                <a16:creationId xmlns:a16="http://schemas.microsoft.com/office/drawing/2014/main" id="{80A2C56F-D2A6-4F95-B2D0-EAAD164E3EE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7" y="2419576"/>
            <a:ext cx="1893984" cy="481613"/>
          </a:xfrm>
          <a:prstGeom prst="rect">
            <a:avLst/>
          </a:prstGeom>
        </p:spPr>
      </p:pic>
      <p:pic>
        <p:nvPicPr>
          <p:cNvPr id="62" name="Bildobjekt 61" descr="En bild som visar ritning&#10;&#10;Automatiskt genererad beskrivning">
            <a:extLst>
              <a:ext uri="{FF2B5EF4-FFF2-40B4-BE49-F238E27FC236}">
                <a16:creationId xmlns:a16="http://schemas.microsoft.com/office/drawing/2014/main" id="{D709E699-693C-43C5-9674-D7F7D0811D2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184" y="1149016"/>
            <a:ext cx="832128" cy="832128"/>
          </a:xfrm>
          <a:prstGeom prst="rect">
            <a:avLst/>
          </a:prstGeom>
        </p:spPr>
      </p:pic>
      <p:pic>
        <p:nvPicPr>
          <p:cNvPr id="64" name="Bildobjekt 63" descr="En bild som visar ritning&#10;&#10;Automatiskt genererad beskrivning">
            <a:extLst>
              <a:ext uri="{FF2B5EF4-FFF2-40B4-BE49-F238E27FC236}">
                <a16:creationId xmlns:a16="http://schemas.microsoft.com/office/drawing/2014/main" id="{DE9BBF27-A65A-4DAA-B70A-0515603ABE0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75" y="3334148"/>
            <a:ext cx="1878520" cy="644699"/>
          </a:xfrm>
          <a:prstGeom prst="rect">
            <a:avLst/>
          </a:prstGeom>
        </p:spPr>
      </p:pic>
      <p:pic>
        <p:nvPicPr>
          <p:cNvPr id="67" name="Bildobjekt 66" descr="En bild som visar blomma&#10;&#10;Automatiskt genererad beskrivning">
            <a:extLst>
              <a:ext uri="{FF2B5EF4-FFF2-40B4-BE49-F238E27FC236}">
                <a16:creationId xmlns:a16="http://schemas.microsoft.com/office/drawing/2014/main" id="{60C4B5D2-4028-49A3-B37C-D9C53FCC7D8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29" y="4103550"/>
            <a:ext cx="1434604" cy="1434604"/>
          </a:xfrm>
          <a:prstGeom prst="rect">
            <a:avLst/>
          </a:prstGeom>
        </p:spPr>
      </p:pic>
      <p:pic>
        <p:nvPicPr>
          <p:cNvPr id="69" name="Bildobjekt 68" descr="En bild som visar ritning&#10;&#10;Automatiskt genererad beskrivning">
            <a:extLst>
              <a:ext uri="{FF2B5EF4-FFF2-40B4-BE49-F238E27FC236}">
                <a16:creationId xmlns:a16="http://schemas.microsoft.com/office/drawing/2014/main" id="{411FE988-23C3-4137-93B6-81B9E8C2508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16" y="2071072"/>
            <a:ext cx="2514495" cy="1320110"/>
          </a:xfrm>
          <a:prstGeom prst="rect">
            <a:avLst/>
          </a:prstGeom>
        </p:spPr>
      </p:pic>
      <p:pic>
        <p:nvPicPr>
          <p:cNvPr id="71" name="Bildobjekt 70" descr="En bild som visar ritning&#10;&#10;Automatiskt genererad beskrivning">
            <a:extLst>
              <a:ext uri="{FF2B5EF4-FFF2-40B4-BE49-F238E27FC236}">
                <a16:creationId xmlns:a16="http://schemas.microsoft.com/office/drawing/2014/main" id="{F0C15F64-6F3A-4168-B4FF-028D7578FDB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19" y="1255334"/>
            <a:ext cx="1593838" cy="970913"/>
          </a:xfrm>
          <a:prstGeom prst="rect">
            <a:avLst/>
          </a:prstGeom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43445EA-9F31-472D-A281-F8E93711F40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31" y="3597375"/>
            <a:ext cx="2197275" cy="1462757"/>
          </a:xfrm>
          <a:prstGeom prst="rect">
            <a:avLst/>
          </a:prstGeom>
        </p:spPr>
      </p:pic>
      <p:pic>
        <p:nvPicPr>
          <p:cNvPr id="75" name="Bildobjekt 74" descr="En bild som visar ritning&#10;&#10;Automatiskt genererad beskrivning">
            <a:extLst>
              <a:ext uri="{FF2B5EF4-FFF2-40B4-BE49-F238E27FC236}">
                <a16:creationId xmlns:a16="http://schemas.microsoft.com/office/drawing/2014/main" id="{41C2C61D-0FD7-4EC3-BD73-39CDD443C7D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75" y="2974456"/>
            <a:ext cx="1593838" cy="1138456"/>
          </a:xfrm>
          <a:prstGeom prst="rect">
            <a:avLst/>
          </a:prstGeom>
        </p:spPr>
      </p:pic>
      <p:pic>
        <p:nvPicPr>
          <p:cNvPr id="77" name="Bildobjekt 76" descr="En bild som visar ritning&#10;&#10;Automatiskt genererad beskrivning">
            <a:extLst>
              <a:ext uri="{FF2B5EF4-FFF2-40B4-BE49-F238E27FC236}">
                <a16:creationId xmlns:a16="http://schemas.microsoft.com/office/drawing/2014/main" id="{E798CAC1-7DA6-4EA1-A10D-54D5BA030DF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03" y="2651504"/>
            <a:ext cx="1102126" cy="1126949"/>
          </a:xfrm>
          <a:prstGeom prst="rect">
            <a:avLst/>
          </a:prstGeom>
        </p:spPr>
      </p:pic>
      <p:pic>
        <p:nvPicPr>
          <p:cNvPr id="79" name="Bildobjekt 78">
            <a:extLst>
              <a:ext uri="{FF2B5EF4-FFF2-40B4-BE49-F238E27FC236}">
                <a16:creationId xmlns:a16="http://schemas.microsoft.com/office/drawing/2014/main" id="{198B8034-A125-407F-8E02-ADF63312E8B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64" y="2602805"/>
            <a:ext cx="1195742" cy="11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Implementing</a:t>
            </a:r>
            <a:r>
              <a:rPr lang="sv-SE" sz="32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a new </a:t>
            </a:r>
            <a:r>
              <a:rPr lang="sv-SE" sz="3200" dirty="0" err="1">
                <a:solidFill>
                  <a:srgbClr val="201F1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strategy</a:t>
            </a:r>
            <a:endParaRPr lang="sv-S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cxnSp>
        <p:nvCxnSpPr>
          <p:cNvPr id="8" name="Rak koppling 7"/>
          <p:cNvCxnSpPr/>
          <p:nvPr/>
        </p:nvCxnSpPr>
        <p:spPr>
          <a:xfrm>
            <a:off x="838200" y="6477342"/>
            <a:ext cx="10368000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B1AC074F-7468-48C5-AD3E-C3AA063A661F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D0339D1-DBE1-4600-B36E-6F0B927D6BF8}"/>
              </a:ext>
            </a:extLst>
          </p:cNvPr>
          <p:cNvSpPr txBox="1"/>
          <p:nvPr/>
        </p:nvSpPr>
        <p:spPr>
          <a:xfrm>
            <a:off x="1130300" y="2362201"/>
            <a:ext cx="455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v-SE" sz="2400" dirty="0"/>
              <a:t>Dismantling </a:t>
            </a:r>
            <a:r>
              <a:rPr lang="sv-SE" sz="2400" dirty="0" err="1"/>
              <a:t>of</a:t>
            </a:r>
            <a:r>
              <a:rPr lang="sv-SE" sz="2400" dirty="0"/>
              <a:t> the Swedish </a:t>
            </a:r>
            <a:r>
              <a:rPr lang="sv-SE" sz="2400" dirty="0" err="1"/>
              <a:t>model</a:t>
            </a:r>
            <a:endParaRPr lang="sv-SE" sz="2400" dirty="0"/>
          </a:p>
          <a:p>
            <a:pPr marL="342900" indent="-342900">
              <a:buFontTx/>
              <a:buChar char="-"/>
            </a:pPr>
            <a:r>
              <a:rPr lang="sv-SE" sz="2400" dirty="0" err="1"/>
              <a:t>Joining</a:t>
            </a:r>
            <a:r>
              <a:rPr lang="sv-SE" sz="2400" dirty="0"/>
              <a:t> NATO </a:t>
            </a:r>
          </a:p>
        </p:txBody>
      </p:sp>
    </p:spTree>
    <p:extLst>
      <p:ext uri="{BB962C8B-B14F-4D97-AF65-F5344CB8AC3E}">
        <p14:creationId xmlns:p14="http://schemas.microsoft.com/office/powerpoint/2010/main" val="340900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E767C-DB62-4E17-95D1-ED3316FC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Swedish ”</a:t>
            </a:r>
            <a:r>
              <a:rPr lang="sv-SE" dirty="0" err="1"/>
              <a:t>neutrality</a:t>
            </a:r>
            <a:r>
              <a:rPr lang="sv-SE" dirty="0"/>
              <a:t>” in </a:t>
            </a:r>
            <a:r>
              <a:rPr lang="sv-SE" dirty="0" err="1"/>
              <a:t>history</a:t>
            </a:r>
            <a:endParaRPr lang="sv-SE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030E887-E9E4-46E9-B8E3-B52865C01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20F2413-D524-4D0D-8B33-32EDC969DAB2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F2767BD-603C-40A7-AAAE-B0CB4EB93FAE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FD68D0-F082-44EF-897E-D605E5CA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00" y="2084748"/>
            <a:ext cx="7154000" cy="31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E767C-DB62-4E17-95D1-ED3316FC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NATO?</a:t>
            </a: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030E887-E9E4-46E9-B8E3-B52865C01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20F2413-D524-4D0D-8B33-32EDC969DAB2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F2767BD-603C-40A7-AAAE-B0CB4EB93FAE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Bildobjekt 3" descr="En bild som visar kostym, person, person, stående&#10;&#10;Automatiskt genererad beskrivning">
            <a:extLst>
              <a:ext uri="{FF2B5EF4-FFF2-40B4-BE49-F238E27FC236}">
                <a16:creationId xmlns:a16="http://schemas.microsoft.com/office/drawing/2014/main" id="{870B8AC6-D676-4557-A8C9-0CFB3127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2" y="2202180"/>
            <a:ext cx="5767316" cy="24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01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8935F1-3103-414F-BA74-D4E19EB1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76" y="1819312"/>
            <a:ext cx="6795924" cy="3219376"/>
          </a:xfrm>
        </p:spPr>
        <p:txBody>
          <a:bodyPr>
            <a:normAutofit/>
          </a:bodyPr>
          <a:lstStyle/>
          <a:p>
            <a:r>
              <a:rPr lang="en-GB" sz="3200" b="1" dirty="0">
                <a:ea typeface="Garamond" panose="02020404030301010803" pitchFamily="18" charset="0"/>
                <a:cs typeface="Times New Roman" panose="02020603050405020304" pitchFamily="18" charset="0"/>
              </a:rPr>
              <a:t>3</a:t>
            </a:r>
            <a:r>
              <a:rPr lang="en-GB" sz="3200" b="1" dirty="0"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Non-alignment movement today</a:t>
            </a:r>
            <a:br>
              <a:rPr lang="sv-SE" sz="32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GB" sz="3200" b="1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What is the role of the communist party?</a:t>
            </a:r>
            <a:br>
              <a:rPr lang="sv-SE" sz="28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br>
              <a:rPr lang="sv-SE" sz="4400" dirty="0"/>
            </a:br>
            <a:endParaRPr lang="sv-SE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3F953ED9-96A1-429F-976C-AEEB63B0D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19B356A-A5FD-4347-BDD7-5781DA4B4086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DD768E3-97B9-4649-BBEE-CD4BF290E9EA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94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548393-6CFC-495B-B98E-855CCD2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Non-alignment movement today</a:t>
            </a:r>
            <a:br>
              <a:rPr lang="sv-SE" sz="31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GB" sz="3100" b="1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What is the role of the communist party?</a:t>
            </a:r>
            <a:br>
              <a:rPr lang="sv-SE" sz="18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5F23125-ECC9-459A-BE3E-37F4DE5DEF65}"/>
              </a:ext>
            </a:extLst>
          </p:cNvPr>
          <p:cNvSpPr txBox="1"/>
          <p:nvPr/>
        </p:nvSpPr>
        <p:spPr>
          <a:xfrm>
            <a:off x="1727200" y="2641599"/>
            <a:ext cx="866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 No </a:t>
            </a: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movement</a:t>
            </a:r>
            <a:r>
              <a:rPr lang="sv-SE" dirty="0"/>
              <a:t> </a:t>
            </a:r>
            <a:r>
              <a:rPr lang="sv-SE" dirty="0" err="1"/>
              <a:t>against</a:t>
            </a:r>
            <a:r>
              <a:rPr lang="sv-SE" dirty="0"/>
              <a:t> NATO</a:t>
            </a:r>
          </a:p>
          <a:p>
            <a:endParaRPr lang="sv-SE" dirty="0"/>
          </a:p>
          <a:p>
            <a:r>
              <a:rPr lang="en-GB" sz="18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Garamond" panose="02020404030301010803" pitchFamily="18" charset="0"/>
              </a:rPr>
              <a:t>- Joining NATO is in the interests of the Swedish monopolies</a:t>
            </a:r>
          </a:p>
          <a:p>
            <a:endParaRPr lang="en-GB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r>
              <a:rPr lang="en-GB" dirty="0">
                <a:solidFill>
                  <a:srgbClr val="201F1E"/>
                </a:solidFill>
                <a:latin typeface="Segoe UI" panose="020B0502040204020203" pitchFamily="34" charset="0"/>
                <a:ea typeface="Garamond" panose="02020404030301010803" pitchFamily="18" charset="0"/>
              </a:rPr>
              <a:t>- O</a:t>
            </a:r>
            <a:r>
              <a:rPr lang="en-GB" sz="1800" dirty="0">
                <a:solidFill>
                  <a:srgbClr val="201F1E"/>
                </a:solidFill>
                <a:effectLst/>
                <a:latin typeface="Segoe UI" panose="020B0502040204020203" pitchFamily="34" charset="0"/>
                <a:ea typeface="Garamond" panose="02020404030301010803" pitchFamily="18" charset="0"/>
              </a:rPr>
              <a:t>pportunists express the old strategy of the capitalists</a:t>
            </a:r>
          </a:p>
          <a:p>
            <a:endParaRPr lang="en-GB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r>
              <a:rPr lang="en-GB" dirty="0"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- I</a:t>
            </a:r>
            <a:r>
              <a:rPr lang="en-GB" sz="1800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Times New Roman" panose="02020603050405020304" pitchFamily="18" charset="0"/>
              </a:rPr>
              <a:t>mportance of an up-to-date vitalized Marxist-Leninist analysis and understanding of imperialist system</a:t>
            </a:r>
            <a:endParaRPr lang="sv-SE" dirty="0"/>
          </a:p>
          <a:p>
            <a:endParaRPr lang="sv-SE" dirty="0"/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96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3F953ED9-96A1-429F-976C-AEEB63B0D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19B356A-A5FD-4347-BDD7-5781DA4B4086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DD768E3-97B9-4649-BBEE-CD4BF290E9EA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1D0DF4-20E8-4FF9-8BB6-2794F275D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3" y="778012"/>
            <a:ext cx="2494901" cy="2494901"/>
          </a:xfrm>
          <a:prstGeom prst="rect">
            <a:avLst/>
          </a:prstGeom>
        </p:spPr>
      </p:pic>
      <p:pic>
        <p:nvPicPr>
          <p:cNvPr id="11" name="Bildobjekt 10" descr="En bild som visar gräs, träd, utomhus, himmel&#10;&#10;Automatiskt genererad beskrivning">
            <a:extLst>
              <a:ext uri="{FF2B5EF4-FFF2-40B4-BE49-F238E27FC236}">
                <a16:creationId xmlns:a16="http://schemas.microsoft.com/office/drawing/2014/main" id="{D84E0FBA-6046-4F91-80A7-0ADB9D712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15" y="3504677"/>
            <a:ext cx="3733081" cy="2343545"/>
          </a:xfrm>
          <a:prstGeom prst="rect">
            <a:avLst/>
          </a:prstGeom>
        </p:spPr>
      </p:pic>
      <p:pic>
        <p:nvPicPr>
          <p:cNvPr id="13" name="Bildobjekt 12" descr="En bild som visar person, vägg, inomhus, person&#10;&#10;Automatiskt genererad beskrivning">
            <a:extLst>
              <a:ext uri="{FF2B5EF4-FFF2-40B4-BE49-F238E27FC236}">
                <a16:creationId xmlns:a16="http://schemas.microsoft.com/office/drawing/2014/main" id="{484ED511-A8B2-4A11-9D3E-F2F3DD37E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3" y="3429000"/>
            <a:ext cx="1826364" cy="2494900"/>
          </a:xfrm>
          <a:prstGeom prst="rect">
            <a:avLst/>
          </a:prstGeom>
        </p:spPr>
      </p:pic>
      <p:pic>
        <p:nvPicPr>
          <p:cNvPr id="15" name="Bildobjekt 14" descr="En bild som visar himmel, utomhus, full av färg&#10;&#10;Automatiskt genererad beskrivning">
            <a:extLst>
              <a:ext uri="{FF2B5EF4-FFF2-40B4-BE49-F238E27FC236}">
                <a16:creationId xmlns:a16="http://schemas.microsoft.com/office/drawing/2014/main" id="{D40849B3-8234-4330-8978-C240969B7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72" y="1033385"/>
            <a:ext cx="3388928" cy="211808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FBF6FE9-1AFB-4224-86B0-558E9BB1D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29" y="3310177"/>
            <a:ext cx="3207771" cy="2732546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BED63A7F-F260-4433-9A42-907566198C98}"/>
              </a:ext>
            </a:extLst>
          </p:cNvPr>
          <p:cNvSpPr txBox="1"/>
          <p:nvPr/>
        </p:nvSpPr>
        <p:spPr>
          <a:xfrm>
            <a:off x="4403187" y="778012"/>
            <a:ext cx="2307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/>
              <a:t>Sweden?</a:t>
            </a:r>
          </a:p>
        </p:txBody>
      </p:sp>
    </p:spTree>
    <p:extLst>
      <p:ext uri="{BB962C8B-B14F-4D97-AF65-F5344CB8AC3E}">
        <p14:creationId xmlns:p14="http://schemas.microsoft.com/office/powerpoint/2010/main" val="2484428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Bildobjekt 14" descr="En bild som visar träd, utomhus, röd, person&#10;&#10;Automatiskt genererad beskrivning">
            <a:extLst>
              <a:ext uri="{FF2B5EF4-FFF2-40B4-BE49-F238E27FC236}">
                <a16:creationId xmlns:a16="http://schemas.microsoft.com/office/drawing/2014/main" id="{3FCA65C0-C016-485D-A5F6-6DBCC654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7" r="15541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7717624-2AA4-41FF-8053-36A8BACCD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9" r="2" b="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8935F1-3103-414F-BA74-D4E19EB1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743" y="2503415"/>
            <a:ext cx="6018955" cy="1325563"/>
          </a:xfrm>
        </p:spPr>
        <p:txBody>
          <a:bodyPr>
            <a:normAutofit fontScale="90000"/>
          </a:bodyPr>
          <a:lstStyle/>
          <a:p>
            <a:r>
              <a:rPr lang="sv-SE" sz="4400" b="1" dirty="0"/>
              <a:t>1. The Swedish </a:t>
            </a:r>
            <a:r>
              <a:rPr lang="sv-SE" sz="4400" b="1" dirty="0" err="1"/>
              <a:t>model</a:t>
            </a:r>
            <a:r>
              <a:rPr lang="sv-SE" sz="4400" b="1" dirty="0"/>
              <a:t> and         </a:t>
            </a:r>
            <a:r>
              <a:rPr lang="sv-SE" sz="4400" b="1" dirty="0">
                <a:solidFill>
                  <a:schemeClr val="bg1"/>
                </a:solidFill>
              </a:rPr>
              <a:t>.</a:t>
            </a:r>
            <a:r>
              <a:rPr lang="sv-SE" sz="4400" b="1" dirty="0"/>
              <a:t>    the non-</a:t>
            </a:r>
            <a:r>
              <a:rPr lang="sv-SE" sz="4400" b="1" dirty="0" err="1"/>
              <a:t>alignment</a:t>
            </a:r>
            <a:r>
              <a:rPr lang="sv-SE" b="1" dirty="0"/>
              <a:t> </a:t>
            </a:r>
            <a:r>
              <a:rPr lang="sv-SE" sz="4400" b="1" dirty="0"/>
              <a:t>policy</a:t>
            </a:r>
            <a:br>
              <a:rPr lang="sv-SE" sz="4400" dirty="0"/>
            </a:br>
            <a:endParaRPr lang="sv-SE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3F953ED9-96A1-429F-976C-AEEB63B0D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19B356A-A5FD-4347-BDD7-5781DA4B4086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DD768E3-97B9-4649-BBEE-CD4BF290E9EA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D624FD-BC7C-44D2-AC8F-05DD419D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swedish</a:t>
            </a:r>
            <a:r>
              <a:rPr lang="sv-SE" dirty="0"/>
              <a:t> </a:t>
            </a:r>
            <a:r>
              <a:rPr lang="sv-SE" dirty="0" err="1"/>
              <a:t>model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BEF444-ACE0-481B-BACD-2D7AB38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1" y="2141537"/>
            <a:ext cx="66176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“a comprehensive</a:t>
            </a:r>
            <a:r>
              <a:rPr lang="en-US" b="0" i="0" dirty="0">
                <a:effectLst/>
                <a:latin typeface="Arial" panose="020B0604020202020204" pitchFamily="34" charset="0"/>
              </a:rPr>
              <a:t> welfare state and multi-level 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collevtive</a:t>
            </a:r>
            <a:r>
              <a:rPr lang="en-US" b="0" i="0" dirty="0">
                <a:effectLst/>
                <a:latin typeface="Arial" panose="020B0604020202020204" pitchFamily="34" charset="0"/>
              </a:rPr>
              <a:t> bargaining based on the economic foundations of social corporatism,</a:t>
            </a:r>
            <a:r>
              <a:rPr lang="en-US" b="0" i="0" baseline="3000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and a commitment to private ownership within a market-based mixed economy. […] Although it was developed in the 1930s under the leadership of social democrats, the Nordic model began to gain attention after World war II.</a:t>
            </a:r>
            <a:r>
              <a:rPr lang="en-US" b="0" i="0" strike="noStrike" dirty="0">
                <a:effectLst/>
                <a:latin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Bildobjekt 4" descr="En bild som visar person, grupp, inomhus, personer&#10;&#10;Automatiskt genererad beskrivning">
            <a:extLst>
              <a:ext uri="{FF2B5EF4-FFF2-40B4-BE49-F238E27FC236}">
                <a16:creationId xmlns:a16="http://schemas.microsoft.com/office/drawing/2014/main" id="{4405E75C-E795-4293-9B16-D5DF87E7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8" y="2700998"/>
            <a:ext cx="4107136" cy="2491922"/>
          </a:xfrm>
          <a:prstGeom prst="rect">
            <a:avLst/>
          </a:prstGeom>
        </p:spPr>
      </p:pic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69D3F96E-BDEA-456C-8C5E-6C3D37957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450C2A3-72D5-4392-87E5-B448CC438BF4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9DB6792-0EA1-481D-A5DB-2C36349CE5C9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2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E767C-DB62-4E17-95D1-ED3316FC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Non-</a:t>
            </a:r>
            <a:r>
              <a:rPr lang="sv-SE" dirty="0" err="1"/>
              <a:t>alignment</a:t>
            </a:r>
            <a:r>
              <a:rPr lang="sv-SE" dirty="0"/>
              <a:t> policy</a:t>
            </a:r>
          </a:p>
        </p:txBody>
      </p:sp>
      <p:pic>
        <p:nvPicPr>
          <p:cNvPr id="5" name="Platshållare för innehåll 4" descr="En bild som visar text, vapen&#10;&#10;Automatiskt genererad beskrivning">
            <a:extLst>
              <a:ext uri="{FF2B5EF4-FFF2-40B4-BE49-F238E27FC236}">
                <a16:creationId xmlns:a16="http://schemas.microsoft.com/office/drawing/2014/main" id="{0A9F31A3-8A09-4DED-BF40-44E5AEA2E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59" y="1589088"/>
            <a:ext cx="2447149" cy="4351338"/>
          </a:xfrm>
        </p:spPr>
      </p:pic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030E887-E9E4-46E9-B8E3-B52865C01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20F2413-D524-4D0D-8B33-32EDC969DAB2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F2767BD-603C-40A7-AAAE-B0CB4EB93FAE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0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8935F1-3103-414F-BA74-D4E19EB1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376" y="2503415"/>
            <a:ext cx="6018955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2. Leninist analysis:                               </a:t>
            </a:r>
            <a:r>
              <a:rPr lang="en-GB" b="1" dirty="0">
                <a:solidFill>
                  <a:schemeClr val="bg1"/>
                </a:solidFill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. </a:t>
            </a:r>
            <a:r>
              <a:rPr lang="en-GB" b="1" dirty="0">
                <a:effectLst/>
                <a:ea typeface="Garamond" panose="02020404030301010803" pitchFamily="18" charset="0"/>
                <a:cs typeface="Times New Roman" panose="02020603050405020304" pitchFamily="18" charset="0"/>
              </a:rPr>
              <a:t>   debunking the myths</a:t>
            </a:r>
            <a:br>
              <a:rPr lang="sv-SE" sz="4400" dirty="0"/>
            </a:br>
            <a:endParaRPr lang="sv-SE" dirty="0"/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3F953ED9-96A1-429F-976C-AEEB63B0D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19B356A-A5FD-4347-BDD7-5781DA4B4086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DD768E3-97B9-4649-BBEE-CD4BF290E9EA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8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E767C-DB62-4E17-95D1-ED3316FC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356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 err="1"/>
              <a:t>Origins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br>
              <a:rPr lang="sv-SE" dirty="0"/>
            </a:br>
            <a:endParaRPr lang="sv-SE" dirty="0">
              <a:effectLst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030E887-E9E4-46E9-B8E3-B52865C01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20F2413-D524-4D0D-8B33-32EDC969DAB2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F2767BD-603C-40A7-AAAE-B0CB4EB93FAE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CD851C11-79F0-490B-A1B8-5514AB41CA01}"/>
              </a:ext>
            </a:extLst>
          </p:cNvPr>
          <p:cNvSpPr txBox="1"/>
          <p:nvPr/>
        </p:nvSpPr>
        <p:spPr>
          <a:xfrm>
            <a:off x="1011928" y="2027899"/>
            <a:ext cx="502685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1889 </a:t>
            </a:r>
            <a:r>
              <a:rPr lang="sv-SE" sz="2000" dirty="0" err="1"/>
              <a:t>creation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SAP (Branting vs Palm)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1898 Landsorganisationen (LO)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1902 Svenska Arbetsgivarförening (SAF)    (</a:t>
            </a:r>
            <a:r>
              <a:rPr lang="sv-SE" sz="2000" dirty="0" err="1"/>
              <a:t>after</a:t>
            </a:r>
            <a:r>
              <a:rPr lang="sv-SE" sz="2000" dirty="0"/>
              <a:t> </a:t>
            </a:r>
            <a:r>
              <a:rPr lang="sv-SE" sz="2000" dirty="0" err="1"/>
              <a:t>political</a:t>
            </a:r>
            <a:r>
              <a:rPr lang="sv-SE" sz="2000" dirty="0"/>
              <a:t> strikes)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/>
              <a:t>1906 December-</a:t>
            </a:r>
            <a:r>
              <a:rPr lang="sv-SE" sz="2000" dirty="0" err="1"/>
              <a:t>agreement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D8FD75-CDF4-4E9D-804B-B3B0AA592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5" y="2440890"/>
            <a:ext cx="2949412" cy="216597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B8672181-06BA-497D-AEEC-2BD4FBCCBE65}"/>
              </a:ext>
            </a:extLst>
          </p:cNvPr>
          <p:cNvSpPr txBox="1"/>
          <p:nvPr/>
        </p:nvSpPr>
        <p:spPr>
          <a:xfrm>
            <a:off x="7383544" y="4606865"/>
            <a:ext cx="279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The </a:t>
            </a:r>
            <a:r>
              <a:rPr lang="sv-SE" sz="1400" dirty="0" err="1"/>
              <a:t>beginning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class</a:t>
            </a:r>
            <a:r>
              <a:rPr lang="sv-SE" sz="1400" dirty="0"/>
              <a:t> </a:t>
            </a:r>
            <a:r>
              <a:rPr lang="sv-SE" sz="1400" dirty="0" err="1"/>
              <a:t>collaboration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420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B030E887-E9E4-46E9-B8E3-B52865C01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98815"/>
            <a:ext cx="626857" cy="655290"/>
          </a:xfrm>
          <a:prstGeom prst="rect">
            <a:avLst/>
          </a:prstGeom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20F2413-D524-4D0D-8B33-32EDC969DAB2}"/>
              </a:ext>
            </a:extLst>
          </p:cNvPr>
          <p:cNvSpPr txBox="1">
            <a:spLocks/>
          </p:cNvSpPr>
          <p:nvPr/>
        </p:nvSpPr>
        <p:spPr>
          <a:xfrm>
            <a:off x="8781331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Sweden and NATO 2022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F2767BD-603C-40A7-AAAE-B0CB4EB93FAE}"/>
              </a:ext>
            </a:extLst>
          </p:cNvPr>
          <p:cNvCxnSpPr>
            <a:cxnSpLocks/>
          </p:cNvCxnSpPr>
          <p:nvPr/>
        </p:nvCxnSpPr>
        <p:spPr>
          <a:xfrm>
            <a:off x="474133" y="6436399"/>
            <a:ext cx="10732067" cy="0"/>
          </a:xfrm>
          <a:prstGeom prst="line">
            <a:avLst/>
          </a:prstGeom>
          <a:ln w="171450">
            <a:gradFill flip="none" rotWithShape="1">
              <a:gsLst>
                <a:gs pos="37000">
                  <a:srgbClr val="FF4040"/>
                </a:gs>
                <a:gs pos="15000">
                  <a:srgbClr val="FF8080">
                    <a:lumMod val="74000"/>
                    <a:lumOff val="26000"/>
                  </a:srgbClr>
                </a:gs>
                <a:gs pos="0">
                  <a:schemeClr val="bg1"/>
                </a:gs>
                <a:gs pos="100000">
                  <a:srgbClr val="FF0000"/>
                </a:gs>
              </a:gsLst>
              <a:lin ang="10800000" scaled="0"/>
              <a:tileRect/>
            </a:gradFill>
          </a:ln>
          <a:effectLst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CD851C11-79F0-490B-A1B8-5514AB41CA01}"/>
              </a:ext>
            </a:extLst>
          </p:cNvPr>
          <p:cNvSpPr txBox="1"/>
          <p:nvPr/>
        </p:nvSpPr>
        <p:spPr>
          <a:xfrm>
            <a:off x="5764696" y="2185422"/>
            <a:ext cx="50268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1906-1909  strikes </a:t>
            </a:r>
            <a:r>
              <a:rPr lang="sv-SE" sz="2000" dirty="0" err="1"/>
              <a:t>against</a:t>
            </a:r>
            <a:r>
              <a:rPr lang="sv-SE" sz="2000" dirty="0"/>
              <a:t> the december-                             </a:t>
            </a:r>
            <a:r>
              <a:rPr lang="sv-SE" sz="2000" dirty="0">
                <a:solidFill>
                  <a:schemeClr val="bg1"/>
                </a:solidFill>
              </a:rPr>
              <a:t>.</a:t>
            </a:r>
            <a:r>
              <a:rPr lang="sv-SE" sz="2000" dirty="0"/>
              <a:t>                     </a:t>
            </a:r>
            <a:r>
              <a:rPr lang="sv-SE" sz="2000" dirty="0" err="1"/>
              <a:t>Agreement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1917             </a:t>
            </a:r>
            <a:r>
              <a:rPr lang="sv-SE" sz="2000" dirty="0" err="1"/>
              <a:t>Communist</a:t>
            </a:r>
            <a:r>
              <a:rPr lang="sv-SE" sz="2000" dirty="0"/>
              <a:t> Party </a:t>
            </a:r>
            <a:r>
              <a:rPr lang="sv-SE" sz="2000" dirty="0" err="1"/>
              <a:t>of</a:t>
            </a:r>
            <a:r>
              <a:rPr lang="sv-SE" sz="2000" dirty="0"/>
              <a:t> Sweden</a:t>
            </a:r>
          </a:p>
          <a:p>
            <a:r>
              <a:rPr lang="sv-SE" sz="2000" dirty="0"/>
              <a:t>                           Social </a:t>
            </a:r>
            <a:r>
              <a:rPr lang="sv-SE" sz="2000" dirty="0" err="1"/>
              <a:t>unrest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1918-1920  Reforms</a:t>
            </a:r>
          </a:p>
          <a:p>
            <a:endParaRPr lang="sv-SE" sz="2000" dirty="0"/>
          </a:p>
          <a:p>
            <a:endParaRPr lang="sv-SE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39E60C-5856-476C-8EA6-9170CE81C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79" y="2470879"/>
            <a:ext cx="2845904" cy="191624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7EED2A6-18D3-4E03-9390-458FA2216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80" y="2080105"/>
            <a:ext cx="1870467" cy="269778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AA2457F-7EB4-4235-BC31-DF2109042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0" y="2185422"/>
            <a:ext cx="3740947" cy="2406676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97AB246D-9072-40D8-B4CC-D5F0CF357B45}"/>
              </a:ext>
            </a:extLst>
          </p:cNvPr>
          <p:cNvSpPr txBox="1"/>
          <p:nvPr/>
        </p:nvSpPr>
        <p:spPr>
          <a:xfrm>
            <a:off x="1989293" y="4624005"/>
            <a:ext cx="2039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/>
              <a:t>SKP:s riksdagsgrupp 1922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7244FE97-9A00-4BFC-B09E-CAF367F87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9" y="2555374"/>
            <a:ext cx="3265460" cy="2364193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B4BA926B-305F-446A-9208-724DE067E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64" y="2691086"/>
            <a:ext cx="3515030" cy="1859770"/>
          </a:xfrm>
          <a:prstGeom prst="rect">
            <a:avLst/>
          </a:prstGeom>
        </p:spPr>
      </p:pic>
      <p:sp>
        <p:nvSpPr>
          <p:cNvPr id="21" name="Rubrik 1">
            <a:extLst>
              <a:ext uri="{FF2B5EF4-FFF2-40B4-BE49-F238E27FC236}">
                <a16:creationId xmlns:a16="http://schemas.microsoft.com/office/drawing/2014/main" id="{57025D2F-0162-4C90-967B-50E25436B509}"/>
              </a:ext>
            </a:extLst>
          </p:cNvPr>
          <p:cNvSpPr txBox="1">
            <a:spLocks/>
          </p:cNvSpPr>
          <p:nvPr/>
        </p:nvSpPr>
        <p:spPr>
          <a:xfrm>
            <a:off x="838200" y="6113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Origins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br>
              <a:rPr lang="sv-SE" dirty="0"/>
            </a:br>
            <a:endParaRPr lang="sv-SE" dirty="0"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8570</TotalTime>
  <Words>1012</Words>
  <Application>Microsoft Office PowerPoint</Application>
  <PresentationFormat>Bredbild</PresentationFormat>
  <Paragraphs>186</Paragraphs>
  <Slides>30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Garamond</vt:lpstr>
      <vt:lpstr>Segoe UI</vt:lpstr>
      <vt:lpstr>Times New Roman</vt:lpstr>
      <vt:lpstr>Office-tema</vt:lpstr>
      <vt:lpstr>PowerPoint-presentation</vt:lpstr>
      <vt:lpstr>Sweden and NATO  - aspirations of the Swedish bourgeoisie in the imperialist competition </vt:lpstr>
      <vt:lpstr>PowerPoint-presentation</vt:lpstr>
      <vt:lpstr>1. The Swedish model and         .    the non-alignment policy </vt:lpstr>
      <vt:lpstr>The swedish model</vt:lpstr>
      <vt:lpstr>Non-alignment policy</vt:lpstr>
      <vt:lpstr>2. Leninist analysis:                               .    debunking the myths </vt:lpstr>
      <vt:lpstr>Origins of the Swedish model </vt:lpstr>
      <vt:lpstr>PowerPoint-presentation</vt:lpstr>
      <vt:lpstr>1928 Laws on labour peace                                   </vt:lpstr>
      <vt:lpstr>Results? </vt:lpstr>
      <vt:lpstr>SKP as a factor of power </vt:lpstr>
      <vt:lpstr>SKP as a factor of power </vt:lpstr>
      <vt:lpstr>1938  Saltsjöbaden agreement                               regering: Socialdemokraterna och Bondeförbundet (Per Albin Hansson)</vt:lpstr>
      <vt:lpstr>1940-41 LO fights SKP  </vt:lpstr>
      <vt:lpstr>1939-45 State repression of the SKP </vt:lpstr>
      <vt:lpstr>1939-45 State repression of the SKP </vt:lpstr>
      <vt:lpstr>1939-45 State repression of the SKP </vt:lpstr>
      <vt:lpstr>Break (5 min)</vt:lpstr>
      <vt:lpstr>What has the Swedish model provided to the monopolies?</vt:lpstr>
      <vt:lpstr>Concentration of Swedish capital</vt:lpstr>
      <vt:lpstr>The 15 families</vt:lpstr>
      <vt:lpstr>Wallenberg</vt:lpstr>
      <vt:lpstr>Wallenberg</vt:lpstr>
      <vt:lpstr>Implementing a new strategy</vt:lpstr>
      <vt:lpstr>Swedish ”neutrality” in history</vt:lpstr>
      <vt:lpstr>Why join NATO?</vt:lpstr>
      <vt:lpstr>3. Non-alignment movement today What is the role of the communist party?  </vt:lpstr>
      <vt:lpstr>Non-alignment movement today What is the role of the communist party?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Patris</dc:creator>
  <cp:lastModifiedBy>Henrik Patris</cp:lastModifiedBy>
  <cp:revision>118</cp:revision>
  <dcterms:created xsi:type="dcterms:W3CDTF">2020-01-12T22:12:18Z</dcterms:created>
  <dcterms:modified xsi:type="dcterms:W3CDTF">2022-09-24T10:36:55Z</dcterms:modified>
</cp:coreProperties>
</file>